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1.xml" ContentType="application/xml"/>
  <Override PartName="/customXml/itemProps1.xml" ContentType="application/vnd.openxmlformats-officedocument.customXmlProperties+xml"/>
  <Override PartName="/customXml/item2.xml" ContentType="application/xml"/>
  <Override PartName="/customXml/_rels/item1.xml.rels" ContentType="application/vnd.openxmlformats-package.relationships+xml"/>
  <Override PartName="/customXml/_rels/item2.xml.rels" ContentType="application/vnd.openxmlformats-package.relationships+xml"/>
  <Override PartName="/customXml/itemProps2.xml" ContentType="application/vnd.openxmlformats-officedocument.customXml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diagrams/quickStyle3.xml" ContentType="application/vnd.openxmlformats-officedocument.drawingml.diagram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drawing2.xml" ContentType="application/vnd.ms-office.drawingml.diagramDrawing+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quickStyle4.xml" ContentType="application/vnd.openxmlformats-officedocument.drawingml.diagramStyle+xml"/>
  <Override PartName="/ppt/diagrams/quickStyle2.xml" ContentType="application/vnd.openxmlformats-officedocument.drawingml.diagramStyle+xml"/>
  <Override PartName="/ppt/diagrams/layout2.xml" ContentType="application/vnd.openxmlformats-officedocument.drawingml.diagramLayout+xml"/>
  <Override PartName="/ppt/diagrams/colors2.xml" ContentType="application/vnd.openxmlformats-officedocument.drawingml.diagramColors+xml"/>
  <Override PartName="/ppt/diagrams/drawing3.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colors3.xml" ContentType="application/vnd.openxmlformats-officedocument.drawingml.diagramColors+xml"/>
  <Override PartName="/ppt/diagrams/drawing4.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colors4.xml" ContentType="application/vnd.openxmlformats-officedocument.drawingml.diagramColors+xml"/>
  <Override PartName="/ppt/diagrams/_rels/data1.xml.rels" ContentType="application/vnd.openxmlformats-package.relationships+xml"/>
  <Override PartName="/ppt/diagrams/_rels/drawing1.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70.png" ContentType="image/png"/>
  <Override PartName="/ppt/media/image5.png" ContentType="image/png"/>
  <Override PartName="/ppt/media/image71.png" ContentType="image/png"/>
  <Override PartName="/ppt/media/image72.png" ContentType="image/png"/>
  <Override PartName="/ppt/media/image6.png" ContentType="image/png"/>
  <Override PartName="/ppt/media/image73.png" ContentType="image/png"/>
  <Override PartName="/ppt/media/image7.png" ContentType="image/png"/>
  <Override PartName="/ppt/media/image74.png" ContentType="image/png"/>
  <Override PartName="/ppt/media/image8.png" ContentType="image/png"/>
  <Override PartName="/ppt/media/image75.png" ContentType="image/png"/>
  <Override PartName="/ppt/media/image9.png" ContentType="image/png"/>
  <Override PartName="/ppt/media/image10.png" ContentType="image/png"/>
  <Override PartName="/ppt/media/OOXDiagramDataRels1_0.png" ContentType="image/png"/>
  <Override PartName="/ppt/media/image42.png" ContentType="image/png"/>
  <Override PartName="/ppt/media/OOXDiagramDataRels1_1.svg" ContentType="image/svg"/>
  <Override PartName="/ppt/media/image51.png" ContentType="image/png"/>
  <Override PartName="/ppt/media/OOXDiagramDataRels1_2.png" ContentType="image/png"/>
  <Override PartName="/ppt/media/image44.png" ContentType="image/png"/>
  <Override PartName="/ppt/media/OOXDiagramDataRels1_3.svg" ContentType="image/svg"/>
  <Override PartName="/ppt/media/image53.png" ContentType="image/png"/>
  <Override PartName="/ppt/media/OOXDiagramDrawingRels1_0.png" ContentType="image/png"/>
  <Override PartName="/ppt/media/image110.png" ContentType="image/png"/>
  <Override PartName="/ppt/media/image38.png" ContentType="image/png"/>
  <Override PartName="/ppt/media/image109.png" ContentType="image/png"/>
  <Override PartName="/ppt/media/OOXDiagramDrawingRels1_1.svg" ContentType="image/svg"/>
  <Override PartName="/ppt/media/image47.png" ContentType="image/png"/>
  <Override PartName="/ppt/media/OOXDiagramDrawingRels1_2.png" ContentType="image/png"/>
  <Override PartName="/ppt/media/image50.png" ContentType="image/png"/>
  <Override PartName="/ppt/media/OOXDiagramDrawingRels1_3.svg" ContentType="image/svg"/>
  <Override PartName="/ppt/media/image49.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100.png" ContentType="image/png"/>
  <Override PartName="/ppt/media/image28.png" ContentType="image/png"/>
  <Override PartName="/ppt/media/image101.png" ContentType="image/png"/>
  <Override PartName="/ppt/media/image81.jpeg" ContentType="image/jpe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39.png" ContentType="image/png"/>
  <Override PartName="/ppt/media/image111.png" ContentType="image/png"/>
  <Override PartName="/ppt/media/image40.png" ContentType="image/png"/>
  <Override PartName="/ppt/media/image41.png" ContentType="image/png"/>
  <Override PartName="/ppt/media/image43.png" ContentType="image/png"/>
  <Override PartName="/ppt/media/image45.png" ContentType="image/png"/>
  <Override PartName="/ppt/media/image46.png" ContentType="image/png"/>
  <Override PartName="/ppt/media/image48.png" ContentType="image/png"/>
  <Override PartName="/ppt/media/image52.png" ContentType="image/png"/>
  <Override PartName="/ppt/media/image54.png" ContentType="image/png"/>
  <Override PartName="/ppt/media/image55.png" ContentType="image/png"/>
  <Override PartName="/ppt/media/image56.png" ContentType="image/png"/>
  <Override PartName="/ppt/media/image57.png" ContentType="image/png"/>
  <Override PartName="/ppt/media/image58.png" ContentType="image/png"/>
  <Override PartName="/ppt/media/image59.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jpeg" ContentType="image/jpeg"/>
  <Override PartName="/ppt/media/image108.png" ContentType="image/png"/>
  <Override PartName="/ppt/media/image67.png" ContentType="image/png"/>
  <Override PartName="/ppt/media/image68.png" ContentType="image/png"/>
  <Override PartName="/ppt/media/image69.png" ContentType="image/png"/>
  <Override PartName="/ppt/media/image76.png" ContentType="image/png"/>
  <Override PartName="/ppt/media/image77.png" ContentType="image/png"/>
  <Override PartName="/ppt/media/image78.png" ContentType="image/png"/>
  <Override PartName="/ppt/media/image79.png" ContentType="image/png"/>
  <Override PartName="/ppt/media/image80.png" ContentType="image/png"/>
  <Override PartName="/ppt/media/image82.png" ContentType="image/png"/>
  <Override PartName="/ppt/media/image83.png" ContentType="image/png"/>
  <Override PartName="/ppt/media/image84.png" ContentType="image/png"/>
  <Override PartName="/ppt/media/image85.png" ContentType="image/png"/>
  <Override PartName="/ppt/media/image86.png" ContentType="image/png"/>
  <Override PartName="/ppt/media/image87.png" ContentType="image/png"/>
  <Override PartName="/ppt/media/image88.png" ContentType="image/png"/>
  <Override PartName="/ppt/media/image89.png" ContentType="image/png"/>
  <Override PartName="/ppt/media/image90.png" ContentType="image/png"/>
  <Override PartName="/ppt/media/image91.png" ContentType="image/png"/>
  <Override PartName="/ppt/media/image92.png" ContentType="image/png"/>
  <Override PartName="/ppt/media/image93.png" ContentType="image/png"/>
  <Override PartName="/ppt/media/image94.png" ContentType="image/png"/>
  <Override PartName="/ppt/media/image95.png" ContentType="image/png"/>
  <Override PartName="/ppt/media/image96.png" ContentType="image/png"/>
  <Override PartName="/ppt/media/image97.png" ContentType="image/png"/>
  <Override PartName="/ppt/media/image98.png" ContentType="image/png"/>
  <Override PartName="/ppt/media/image99.png" ContentType="image/png"/>
  <Override PartName="/ppt/media/image102.png" ContentType="image/png"/>
  <Override PartName="/ppt/media/image103.png" ContentType="image/png"/>
  <Override PartName="/ppt/media/image104.png" ContentType="image/png"/>
  <Override PartName="/ppt/media/image105.png" ContentType="image/png"/>
  <Override PartName="/ppt/media/image106.png" ContentType="image/png"/>
  <Override PartName="/ppt/media/image107.png" ContentType="image/png"/>
  <Override PartName="/ppt/media/image112.png" ContentType="image/png"/>
  <Override PartName="/ppt/media/image113.png" ContentType="image/png"/>
  <Override PartName="/ppt/media/image114.png" ContentType="image/png"/>
  <Override PartName="/ppt/media/image115.png" ContentType="image/png"/>
  <Override PartName="/ppt/media/image116.png" ContentType="image/pn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52.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53.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54.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
</Relationships>
</file>

<file path=ppt/diagrams/_rels/data1.xml.rels><?xml version="1.0" encoding="UTF-8"?>
<Relationships xmlns="http://schemas.openxmlformats.org/package/2006/relationships"><Relationship Id="rId1" Type="http://schemas.openxmlformats.org/officeDocument/2006/relationships/image" Target="../media/OOXDiagramDataRels1_0.png"/><Relationship Id="rId2" Type="http://schemas.openxmlformats.org/officeDocument/2006/relationships/image" Target="../media/OOXDiagramDataRels1_1.svg"/><Relationship Id="rId3" Type="http://schemas.openxmlformats.org/officeDocument/2006/relationships/image" Target="../media/OOXDiagramDataRels1_2.png"/><Relationship Id="rId4" Type="http://schemas.openxmlformats.org/officeDocument/2006/relationships/image" Target="../media/OOXDiagramDataRels1_3.svg"/>
</Relationships>
</file>

<file path=ppt/diagrams/_rels/drawing1.xml.rels><?xml version="1.0" encoding="UTF-8"?>
<Relationships xmlns="http://schemas.openxmlformats.org/package/2006/relationships"><Relationship Id="rId1" Type="http://schemas.openxmlformats.org/officeDocument/2006/relationships/image" Target="../media/OOXDiagramDrawingRels1_0.png"/><Relationship Id="rId2" Type="http://schemas.openxmlformats.org/officeDocument/2006/relationships/image" Target="../media/OOXDiagramDrawingRels1_1.svg"/><Relationship Id="rId3" Type="http://schemas.openxmlformats.org/officeDocument/2006/relationships/image" Target="../media/OOXDiagramDrawingRels1_2.png"/><Relationship Id="rId4" Type="http://schemas.openxmlformats.org/officeDocument/2006/relationships/image" Target="../media/OOXDiagramDrawingRels1_3.svg"/>
</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173660-7EBF-4F2B-B752-6FB3A67214E8}"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210B5ACD-9CB9-495D-80D9-F8904FB93299}">
      <dgm:prSet custT="1"/>
      <dgm:spPr/>
      <dgm:t>
        <a:bodyPr/>
        <a:lstStyle/>
        <a:p>
          <a:pPr algn="ctr">
            <a:lnSpc>
              <a:spcPct val="100000"/>
            </a:lnSpc>
            <a:defRPr cap="all"/>
          </a:pPr>
          <a:r>
            <a:rPr lang="en-US" sz="1400" dirty="0"/>
            <a:t>C++ is a powerful and versatile programming language that was developed by Bjarne Stroustrup in 1983. </a:t>
          </a:r>
        </a:p>
      </dgm:t>
    </dgm:pt>
    <dgm:pt modelId="{BEE550B8-CDFF-48E7-95F3-212217B3C740}" type="parTrans" cxnId="{BE32849C-F612-4ED8-944E-17D002026FFC}">
      <dgm:prSet/>
      <dgm:spPr/>
      <dgm:t>
        <a:bodyPr/>
        <a:lstStyle/>
        <a:p>
          <a:endParaRPr lang="en-US"/>
        </a:p>
      </dgm:t>
    </dgm:pt>
    <dgm:pt modelId="{16E31A8B-853F-4DCB-88E7-D24E8058613E}" type="sibTrans" cxnId="{BE32849C-F612-4ED8-944E-17D002026FFC}">
      <dgm:prSet/>
      <dgm:spPr/>
      <dgm:t>
        <a:bodyPr/>
        <a:lstStyle/>
        <a:p>
          <a:endParaRPr lang="en-US"/>
        </a:p>
      </dgm:t>
    </dgm:pt>
    <dgm:pt modelId="{89035717-FE67-4016-8249-D87A5603F319}">
      <dgm:prSet custT="1"/>
      <dgm:spPr/>
      <dgm:t>
        <a:bodyPr/>
        <a:lstStyle/>
        <a:p>
          <a:pPr>
            <a:lnSpc>
              <a:spcPct val="100000"/>
            </a:lnSpc>
            <a:defRPr cap="all"/>
          </a:pPr>
          <a:r>
            <a:rPr lang="en-US" sz="1400" dirty="0"/>
            <a:t>It is an extension of the C programming language and is widely used in various domains due to its efficiency, performance, and support for object-oriented programming.</a:t>
          </a:r>
        </a:p>
      </dgm:t>
    </dgm:pt>
    <dgm:pt modelId="{FB258C8C-48B6-4B3C-9ED9-01F3A8FB57E6}" type="parTrans" cxnId="{384694DE-D2AA-492B-A53A-7C3E67BF1EC1}">
      <dgm:prSet/>
      <dgm:spPr/>
      <dgm:t>
        <a:bodyPr/>
        <a:lstStyle/>
        <a:p>
          <a:endParaRPr lang="en-US"/>
        </a:p>
      </dgm:t>
    </dgm:pt>
    <dgm:pt modelId="{59B83127-AD9F-43FB-B963-DB24AFBEF947}" type="sibTrans" cxnId="{384694DE-D2AA-492B-A53A-7C3E67BF1EC1}">
      <dgm:prSet/>
      <dgm:spPr/>
      <dgm:t>
        <a:bodyPr/>
        <a:lstStyle/>
        <a:p>
          <a:endParaRPr lang="en-US"/>
        </a:p>
      </dgm:t>
    </dgm:pt>
    <dgm:pt modelId="{0E244DBA-0C18-4DF7-A92A-6872F96D970A}" type="pres">
      <dgm:prSet presAssocID="{1A173660-7EBF-4F2B-B752-6FB3A67214E8}" presName="root" presStyleCnt="0">
        <dgm:presLayoutVars>
          <dgm:dir/>
          <dgm:resizeHandles val="exact"/>
        </dgm:presLayoutVars>
      </dgm:prSet>
      <dgm:spPr/>
    </dgm:pt>
    <dgm:pt modelId="{B770E300-19B5-4B03-8E9E-C40ED2953356}" type="pres">
      <dgm:prSet presAssocID="{210B5ACD-9CB9-495D-80D9-F8904FB93299}" presName="compNode" presStyleCnt="0"/>
      <dgm:spPr/>
    </dgm:pt>
    <dgm:pt modelId="{96B1B61B-D044-4E47-9F9C-5EA2BC1D57FB}" type="pres">
      <dgm:prSet presAssocID="{210B5ACD-9CB9-495D-80D9-F8904FB93299}" presName="iconBgRect" presStyleLbl="bgShp" presStyleIdx="0" presStyleCnt="2"/>
      <dgm:spPr/>
    </dgm:pt>
    <dgm:pt modelId="{4AAE1BF2-AC82-4541-B2A9-6C18C38555FA}" type="pres">
      <dgm:prSet presAssocID="{210B5ACD-9CB9-495D-80D9-F8904FB9329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mputer"/>
        </a:ext>
      </dgm:extLst>
    </dgm:pt>
    <dgm:pt modelId="{555DAA83-5680-4B12-92C3-42F4A6D3378C}" type="pres">
      <dgm:prSet presAssocID="{210B5ACD-9CB9-495D-80D9-F8904FB93299}" presName="spaceRect" presStyleCnt="0"/>
      <dgm:spPr/>
    </dgm:pt>
    <dgm:pt modelId="{CB498D75-29FA-4B45-8625-3B3270D18A17}" type="pres">
      <dgm:prSet presAssocID="{210B5ACD-9CB9-495D-80D9-F8904FB93299}" presName="textRect" presStyleLbl="revTx" presStyleIdx="0" presStyleCnt="2" custLinFactNeighborX="-2840" custLinFactNeighborY="-39390">
        <dgm:presLayoutVars>
          <dgm:chMax val="1"/>
          <dgm:chPref val="1"/>
        </dgm:presLayoutVars>
      </dgm:prSet>
      <dgm:spPr/>
    </dgm:pt>
    <dgm:pt modelId="{F36C004E-3268-4DD4-9FC7-7CC1542492F9}" type="pres">
      <dgm:prSet presAssocID="{16E31A8B-853F-4DCB-88E7-D24E8058613E}" presName="sibTrans" presStyleCnt="0"/>
      <dgm:spPr/>
    </dgm:pt>
    <dgm:pt modelId="{8F24E4E7-3D63-49C7-8561-E82F8DD87910}" type="pres">
      <dgm:prSet presAssocID="{89035717-FE67-4016-8249-D87A5603F319}" presName="compNode" presStyleCnt="0"/>
      <dgm:spPr/>
    </dgm:pt>
    <dgm:pt modelId="{7A5461CE-9652-4D98-A10B-851285D927C2}" type="pres">
      <dgm:prSet presAssocID="{89035717-FE67-4016-8249-D87A5603F319}" presName="iconBgRect" presStyleLbl="bgShp" presStyleIdx="1" presStyleCnt="2"/>
      <dgm:spPr/>
    </dgm:pt>
    <dgm:pt modelId="{17337321-8977-4F17-B5AE-C47CD67FD4DC}" type="pres">
      <dgm:prSet presAssocID="{89035717-FE67-4016-8249-D87A5603F31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eb Design"/>
        </a:ext>
      </dgm:extLst>
    </dgm:pt>
    <dgm:pt modelId="{7EDA8432-698A-40F7-8CD5-1025BDD34A2D}" type="pres">
      <dgm:prSet presAssocID="{89035717-FE67-4016-8249-D87A5603F319}" presName="spaceRect" presStyleCnt="0"/>
      <dgm:spPr/>
    </dgm:pt>
    <dgm:pt modelId="{7BF3CA23-91DC-449E-9651-28B4C2326772}" type="pres">
      <dgm:prSet presAssocID="{89035717-FE67-4016-8249-D87A5603F319}" presName="textRect" presStyleLbl="revTx" presStyleIdx="1" presStyleCnt="2" custLinFactNeighborY="-44407">
        <dgm:presLayoutVars>
          <dgm:chMax val="1"/>
          <dgm:chPref val="1"/>
        </dgm:presLayoutVars>
      </dgm:prSet>
      <dgm:spPr/>
    </dgm:pt>
  </dgm:ptLst>
  <dgm:cxnLst>
    <dgm:cxn modelId="{94831622-0731-44F3-8E48-2C98D67D1AF1}" type="presOf" srcId="{210B5ACD-9CB9-495D-80D9-F8904FB93299}" destId="{CB498D75-29FA-4B45-8625-3B3270D18A17}" srcOrd="0" destOrd="0" presId="urn:microsoft.com/office/officeart/2018/5/layout/IconCircleLabelList"/>
    <dgm:cxn modelId="{556C627B-E03C-4909-9F47-681C26C2C25B}" type="presOf" srcId="{1A173660-7EBF-4F2B-B752-6FB3A67214E8}" destId="{0E244DBA-0C18-4DF7-A92A-6872F96D970A}" srcOrd="0" destOrd="0" presId="urn:microsoft.com/office/officeart/2018/5/layout/IconCircleLabelList"/>
    <dgm:cxn modelId="{BE32849C-F612-4ED8-944E-17D002026FFC}" srcId="{1A173660-7EBF-4F2B-B752-6FB3A67214E8}" destId="{210B5ACD-9CB9-495D-80D9-F8904FB93299}" srcOrd="0" destOrd="0" parTransId="{BEE550B8-CDFF-48E7-95F3-212217B3C740}" sibTransId="{16E31A8B-853F-4DCB-88E7-D24E8058613E}"/>
    <dgm:cxn modelId="{C972A7C3-1C7E-4332-B398-F4E622447B64}" type="presOf" srcId="{89035717-FE67-4016-8249-D87A5603F319}" destId="{7BF3CA23-91DC-449E-9651-28B4C2326772}" srcOrd="0" destOrd="0" presId="urn:microsoft.com/office/officeart/2018/5/layout/IconCircleLabelList"/>
    <dgm:cxn modelId="{384694DE-D2AA-492B-A53A-7C3E67BF1EC1}" srcId="{1A173660-7EBF-4F2B-B752-6FB3A67214E8}" destId="{89035717-FE67-4016-8249-D87A5603F319}" srcOrd="1" destOrd="0" parTransId="{FB258C8C-48B6-4B3C-9ED9-01F3A8FB57E6}" sibTransId="{59B83127-AD9F-43FB-B963-DB24AFBEF947}"/>
    <dgm:cxn modelId="{4DD529E8-93E8-451B-9E06-1ED51273C285}" type="presParOf" srcId="{0E244DBA-0C18-4DF7-A92A-6872F96D970A}" destId="{B770E300-19B5-4B03-8E9E-C40ED2953356}" srcOrd="0" destOrd="0" presId="urn:microsoft.com/office/officeart/2018/5/layout/IconCircleLabelList"/>
    <dgm:cxn modelId="{5CF40D46-C153-491A-A52F-4353AD83F281}" type="presParOf" srcId="{B770E300-19B5-4B03-8E9E-C40ED2953356}" destId="{96B1B61B-D044-4E47-9F9C-5EA2BC1D57FB}" srcOrd="0" destOrd="0" presId="urn:microsoft.com/office/officeart/2018/5/layout/IconCircleLabelList"/>
    <dgm:cxn modelId="{4DD8C12F-B98F-4243-A22B-ACCA2A815E2A}" type="presParOf" srcId="{B770E300-19B5-4B03-8E9E-C40ED2953356}" destId="{4AAE1BF2-AC82-4541-B2A9-6C18C38555FA}" srcOrd="1" destOrd="0" presId="urn:microsoft.com/office/officeart/2018/5/layout/IconCircleLabelList"/>
    <dgm:cxn modelId="{50020EC5-5FE4-4D79-9762-DF6B25F9FF04}" type="presParOf" srcId="{B770E300-19B5-4B03-8E9E-C40ED2953356}" destId="{555DAA83-5680-4B12-92C3-42F4A6D3378C}" srcOrd="2" destOrd="0" presId="urn:microsoft.com/office/officeart/2018/5/layout/IconCircleLabelList"/>
    <dgm:cxn modelId="{6EE4C6C6-5569-4E9E-BAA6-9E37A272691B}" type="presParOf" srcId="{B770E300-19B5-4B03-8E9E-C40ED2953356}" destId="{CB498D75-29FA-4B45-8625-3B3270D18A17}" srcOrd="3" destOrd="0" presId="urn:microsoft.com/office/officeart/2018/5/layout/IconCircleLabelList"/>
    <dgm:cxn modelId="{7C7CB0C9-EF5E-44A4-B865-7A03E467655A}" type="presParOf" srcId="{0E244DBA-0C18-4DF7-A92A-6872F96D970A}" destId="{F36C004E-3268-4DD4-9FC7-7CC1542492F9}" srcOrd="1" destOrd="0" presId="urn:microsoft.com/office/officeart/2018/5/layout/IconCircleLabelList"/>
    <dgm:cxn modelId="{056BA199-9E52-43C1-91BB-CE38DBC77C4E}" type="presParOf" srcId="{0E244DBA-0C18-4DF7-A92A-6872F96D970A}" destId="{8F24E4E7-3D63-49C7-8561-E82F8DD87910}" srcOrd="2" destOrd="0" presId="urn:microsoft.com/office/officeart/2018/5/layout/IconCircleLabelList"/>
    <dgm:cxn modelId="{0F24519D-7ED7-4BDD-BA95-60CBB795CC51}" type="presParOf" srcId="{8F24E4E7-3D63-49C7-8561-E82F8DD87910}" destId="{7A5461CE-9652-4D98-A10B-851285D927C2}" srcOrd="0" destOrd="0" presId="urn:microsoft.com/office/officeart/2018/5/layout/IconCircleLabelList"/>
    <dgm:cxn modelId="{50E78AE0-587C-4A39-8C52-0BD7A7BB6B2C}" type="presParOf" srcId="{8F24E4E7-3D63-49C7-8561-E82F8DD87910}" destId="{17337321-8977-4F17-B5AE-C47CD67FD4DC}" srcOrd="1" destOrd="0" presId="urn:microsoft.com/office/officeart/2018/5/layout/IconCircleLabelList"/>
    <dgm:cxn modelId="{F3040DFD-F76A-4EDC-B40F-19064D627C25}" type="presParOf" srcId="{8F24E4E7-3D63-49C7-8561-E82F8DD87910}" destId="{7EDA8432-698A-40F7-8CD5-1025BDD34A2D}" srcOrd="2" destOrd="0" presId="urn:microsoft.com/office/officeart/2018/5/layout/IconCircleLabelList"/>
    <dgm:cxn modelId="{09A68D6B-C52D-4F3A-A76A-5E8D5035B3D5}" type="presParOf" srcId="{8F24E4E7-3D63-49C7-8561-E82F8DD87910}" destId="{7BF3CA23-91DC-449E-9651-28B4C2326772}" srcOrd="3" destOrd="0" presId="urn:microsoft.com/office/officeart/2018/5/layout/IconCircleLabel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ABE49E-F921-4BE8-B17B-F9E55386944C}"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IN"/>
        </a:p>
      </dgm:t>
    </dgm:pt>
    <dgm:pt modelId="{F04FD9AE-FC9E-4D7B-9366-ECA989627183}">
      <dgm:prSet/>
      <dgm:spPr/>
      <dgm:t>
        <a:bodyPr/>
        <a:lstStyle/>
        <a:p>
          <a:r>
            <a:rPr lang="en-US"/>
            <a:t>A ‘const’ member function promises not to modify the object it’s called on. This helps ensure program correctness and helps prevent unintended modification to data. </a:t>
          </a:r>
          <a:endParaRPr lang="en-IN"/>
        </a:p>
      </dgm:t>
    </dgm:pt>
    <dgm:pt modelId="{A463469C-F0C9-4BE1-854E-9706CDCF0292}" type="parTrans" cxnId="{8909BA75-EC83-48B1-B137-3ADBCC757C6E}">
      <dgm:prSet/>
      <dgm:spPr/>
      <dgm:t>
        <a:bodyPr/>
        <a:lstStyle/>
        <a:p>
          <a:endParaRPr lang="en-IN"/>
        </a:p>
      </dgm:t>
    </dgm:pt>
    <dgm:pt modelId="{76DD4AAE-E92F-48B5-AE37-3B9C6A419A47}" type="sibTrans" cxnId="{8909BA75-EC83-48B1-B137-3ADBCC757C6E}">
      <dgm:prSet/>
      <dgm:spPr/>
      <dgm:t>
        <a:bodyPr/>
        <a:lstStyle/>
        <a:p>
          <a:endParaRPr lang="en-IN"/>
        </a:p>
      </dgm:t>
    </dgm:pt>
    <dgm:pt modelId="{4868DC53-F53F-4DD5-A474-E7C8861C1093}">
      <dgm:prSet/>
      <dgm:spPr/>
      <dgm:t>
        <a:bodyPr/>
        <a:lstStyle/>
        <a:p>
          <a:r>
            <a:rPr lang="en-US"/>
            <a:t>In the example, </a:t>
          </a:r>
          <a:r>
            <a:rPr lang="en-US" b="1"/>
            <a:t>getValue()</a:t>
          </a:r>
          <a:r>
            <a:rPr lang="en-US"/>
            <a:t> function marked as const which means it can be called safely on const instances of the class.</a:t>
          </a:r>
          <a:endParaRPr lang="en-IN"/>
        </a:p>
      </dgm:t>
    </dgm:pt>
    <dgm:pt modelId="{061D4BAE-C894-421C-B89A-2B5B85DFE38C}" type="parTrans" cxnId="{71DED3A3-BEBF-4602-9446-20FE7C409664}">
      <dgm:prSet/>
      <dgm:spPr/>
      <dgm:t>
        <a:bodyPr/>
        <a:lstStyle/>
        <a:p>
          <a:endParaRPr lang="en-IN"/>
        </a:p>
      </dgm:t>
    </dgm:pt>
    <dgm:pt modelId="{4210EA82-08C5-4708-B71B-6A3C020A6F85}" type="sibTrans" cxnId="{71DED3A3-BEBF-4602-9446-20FE7C409664}">
      <dgm:prSet/>
      <dgm:spPr/>
      <dgm:t>
        <a:bodyPr/>
        <a:lstStyle/>
        <a:p>
          <a:endParaRPr lang="en-IN"/>
        </a:p>
      </dgm:t>
    </dgm:pt>
    <dgm:pt modelId="{FECDC588-61BF-4715-B017-93C735ED3E1B}">
      <dgm:prSet/>
      <dgm:spPr/>
      <dgm:t>
        <a:bodyPr/>
        <a:lstStyle/>
        <a:p>
          <a:r>
            <a:rPr lang="en-US"/>
            <a:t>However, the </a:t>
          </a:r>
          <a:r>
            <a:rPr lang="en-US" b="1"/>
            <a:t>setValue()</a:t>
          </a:r>
          <a:r>
            <a:rPr lang="en-US"/>
            <a:t> function is not marked as const, which means it can only be called on non-const instances.</a:t>
          </a:r>
          <a:endParaRPr lang="en-IN"/>
        </a:p>
      </dgm:t>
    </dgm:pt>
    <dgm:pt modelId="{30A88A86-3E1A-4157-8CF7-FD65536469CF}" type="parTrans" cxnId="{F88E905E-78C9-45C7-B068-71538A026847}">
      <dgm:prSet/>
      <dgm:spPr/>
      <dgm:t>
        <a:bodyPr/>
        <a:lstStyle/>
        <a:p>
          <a:endParaRPr lang="en-IN"/>
        </a:p>
      </dgm:t>
    </dgm:pt>
    <dgm:pt modelId="{C4949F35-0DDB-4720-AF1B-C84D73D7BC87}" type="sibTrans" cxnId="{F88E905E-78C9-45C7-B068-71538A026847}">
      <dgm:prSet/>
      <dgm:spPr/>
      <dgm:t>
        <a:bodyPr/>
        <a:lstStyle/>
        <a:p>
          <a:endParaRPr lang="en-IN"/>
        </a:p>
      </dgm:t>
    </dgm:pt>
    <dgm:pt modelId="{D0752B5F-D40C-46EA-96A0-265C6902CDAF}" type="pres">
      <dgm:prSet presAssocID="{B5ABE49E-F921-4BE8-B17B-F9E55386944C}" presName="CompostProcess" presStyleCnt="0">
        <dgm:presLayoutVars>
          <dgm:dir/>
          <dgm:resizeHandles val="exact"/>
        </dgm:presLayoutVars>
      </dgm:prSet>
      <dgm:spPr/>
    </dgm:pt>
    <dgm:pt modelId="{7215F6EB-7843-4743-A017-33BDF6FD0986}" type="pres">
      <dgm:prSet presAssocID="{B5ABE49E-F921-4BE8-B17B-F9E55386944C}" presName="arrow" presStyleLbl="bgShp" presStyleIdx="0" presStyleCnt="1"/>
      <dgm:spPr/>
    </dgm:pt>
    <dgm:pt modelId="{7EA60527-742D-4B57-98F0-FF2C3172226C}" type="pres">
      <dgm:prSet presAssocID="{B5ABE49E-F921-4BE8-B17B-F9E55386944C}" presName="linearProcess" presStyleCnt="0"/>
      <dgm:spPr/>
    </dgm:pt>
    <dgm:pt modelId="{E86413EE-BB10-4C51-900D-A764262ABBD7}" type="pres">
      <dgm:prSet presAssocID="{F04FD9AE-FC9E-4D7B-9366-ECA989627183}" presName="textNode" presStyleLbl="node1" presStyleIdx="0" presStyleCnt="3">
        <dgm:presLayoutVars>
          <dgm:bulletEnabled val="1"/>
        </dgm:presLayoutVars>
      </dgm:prSet>
      <dgm:spPr/>
    </dgm:pt>
    <dgm:pt modelId="{8CB24790-99A9-4E17-9484-737825A3D177}" type="pres">
      <dgm:prSet presAssocID="{76DD4AAE-E92F-48B5-AE37-3B9C6A419A47}" presName="sibTrans" presStyleCnt="0"/>
      <dgm:spPr/>
    </dgm:pt>
    <dgm:pt modelId="{0C6433C3-5421-42DC-A04B-F0F6027206CA}" type="pres">
      <dgm:prSet presAssocID="{4868DC53-F53F-4DD5-A474-E7C8861C1093}" presName="textNode" presStyleLbl="node1" presStyleIdx="1" presStyleCnt="3">
        <dgm:presLayoutVars>
          <dgm:bulletEnabled val="1"/>
        </dgm:presLayoutVars>
      </dgm:prSet>
      <dgm:spPr/>
    </dgm:pt>
    <dgm:pt modelId="{F00999E2-3F3A-462B-BDDF-0D9E96143537}" type="pres">
      <dgm:prSet presAssocID="{4210EA82-08C5-4708-B71B-6A3C020A6F85}" presName="sibTrans" presStyleCnt="0"/>
      <dgm:spPr/>
    </dgm:pt>
    <dgm:pt modelId="{A34D267E-2576-4769-83DA-3D42AEF0B892}" type="pres">
      <dgm:prSet presAssocID="{FECDC588-61BF-4715-B017-93C735ED3E1B}" presName="textNode" presStyleLbl="node1" presStyleIdx="2" presStyleCnt="3">
        <dgm:presLayoutVars>
          <dgm:bulletEnabled val="1"/>
        </dgm:presLayoutVars>
      </dgm:prSet>
      <dgm:spPr/>
    </dgm:pt>
  </dgm:ptLst>
  <dgm:cxnLst>
    <dgm:cxn modelId="{14CF5105-655F-46FF-8FD6-A18BC408407F}" type="presOf" srcId="{4868DC53-F53F-4DD5-A474-E7C8861C1093}" destId="{0C6433C3-5421-42DC-A04B-F0F6027206CA}" srcOrd="0" destOrd="0" presId="urn:microsoft.com/office/officeart/2005/8/layout/hProcess9"/>
    <dgm:cxn modelId="{F88E905E-78C9-45C7-B068-71538A026847}" srcId="{B5ABE49E-F921-4BE8-B17B-F9E55386944C}" destId="{FECDC588-61BF-4715-B017-93C735ED3E1B}" srcOrd="2" destOrd="0" parTransId="{30A88A86-3E1A-4157-8CF7-FD65536469CF}" sibTransId="{C4949F35-0DDB-4720-AF1B-C84D73D7BC87}"/>
    <dgm:cxn modelId="{8909BA75-EC83-48B1-B137-3ADBCC757C6E}" srcId="{B5ABE49E-F921-4BE8-B17B-F9E55386944C}" destId="{F04FD9AE-FC9E-4D7B-9366-ECA989627183}" srcOrd="0" destOrd="0" parTransId="{A463469C-F0C9-4BE1-854E-9706CDCF0292}" sibTransId="{76DD4AAE-E92F-48B5-AE37-3B9C6A419A47}"/>
    <dgm:cxn modelId="{5C046976-25EE-4A63-B380-26E74988FEB3}" type="presOf" srcId="{FECDC588-61BF-4715-B017-93C735ED3E1B}" destId="{A34D267E-2576-4769-83DA-3D42AEF0B892}" srcOrd="0" destOrd="0" presId="urn:microsoft.com/office/officeart/2005/8/layout/hProcess9"/>
    <dgm:cxn modelId="{71DED3A3-BEBF-4602-9446-20FE7C409664}" srcId="{B5ABE49E-F921-4BE8-B17B-F9E55386944C}" destId="{4868DC53-F53F-4DD5-A474-E7C8861C1093}" srcOrd="1" destOrd="0" parTransId="{061D4BAE-C894-421C-B89A-2B5B85DFE38C}" sibTransId="{4210EA82-08C5-4708-B71B-6A3C020A6F85}"/>
    <dgm:cxn modelId="{58E90FAD-3698-4A46-9C69-93BA76E58831}" type="presOf" srcId="{F04FD9AE-FC9E-4D7B-9366-ECA989627183}" destId="{E86413EE-BB10-4C51-900D-A764262ABBD7}" srcOrd="0" destOrd="0" presId="urn:microsoft.com/office/officeart/2005/8/layout/hProcess9"/>
    <dgm:cxn modelId="{6BB1B4FC-8E61-47B6-9E17-184B154670D4}" type="presOf" srcId="{B5ABE49E-F921-4BE8-B17B-F9E55386944C}" destId="{D0752B5F-D40C-46EA-96A0-265C6902CDAF}" srcOrd="0" destOrd="0" presId="urn:microsoft.com/office/officeart/2005/8/layout/hProcess9"/>
    <dgm:cxn modelId="{B1BDE23D-C5C7-43BF-B595-D645FB45F61B}" type="presParOf" srcId="{D0752B5F-D40C-46EA-96A0-265C6902CDAF}" destId="{7215F6EB-7843-4743-A017-33BDF6FD0986}" srcOrd="0" destOrd="0" presId="urn:microsoft.com/office/officeart/2005/8/layout/hProcess9"/>
    <dgm:cxn modelId="{31FDEC0F-6224-4A40-A1AE-764359F1E64F}" type="presParOf" srcId="{D0752B5F-D40C-46EA-96A0-265C6902CDAF}" destId="{7EA60527-742D-4B57-98F0-FF2C3172226C}" srcOrd="1" destOrd="0" presId="urn:microsoft.com/office/officeart/2005/8/layout/hProcess9"/>
    <dgm:cxn modelId="{FCE95086-8011-4777-A4E0-9E134229D1CF}" type="presParOf" srcId="{7EA60527-742D-4B57-98F0-FF2C3172226C}" destId="{E86413EE-BB10-4C51-900D-A764262ABBD7}" srcOrd="0" destOrd="0" presId="urn:microsoft.com/office/officeart/2005/8/layout/hProcess9"/>
    <dgm:cxn modelId="{160C589D-1204-435F-ACD8-9099ADFD0AE6}" type="presParOf" srcId="{7EA60527-742D-4B57-98F0-FF2C3172226C}" destId="{8CB24790-99A9-4E17-9484-737825A3D177}" srcOrd="1" destOrd="0" presId="urn:microsoft.com/office/officeart/2005/8/layout/hProcess9"/>
    <dgm:cxn modelId="{FB655619-ACBA-412C-9393-DEEFFE66848A}" type="presParOf" srcId="{7EA60527-742D-4B57-98F0-FF2C3172226C}" destId="{0C6433C3-5421-42DC-A04B-F0F6027206CA}" srcOrd="2" destOrd="0" presId="urn:microsoft.com/office/officeart/2005/8/layout/hProcess9"/>
    <dgm:cxn modelId="{8005C639-C5E7-4AF9-8A2D-A661AF746B40}" type="presParOf" srcId="{7EA60527-742D-4B57-98F0-FF2C3172226C}" destId="{F00999E2-3F3A-462B-BDDF-0D9E96143537}" srcOrd="3" destOrd="0" presId="urn:microsoft.com/office/officeart/2005/8/layout/hProcess9"/>
    <dgm:cxn modelId="{00829CAB-5C59-47E5-BC05-A76B6F6F3D0F}" type="presParOf" srcId="{7EA60527-742D-4B57-98F0-FF2C3172226C}" destId="{A34D267E-2576-4769-83DA-3D42AEF0B892}" srcOrd="4" destOrd="0" presId="urn:microsoft.com/office/officeart/2005/8/layout/hProcess9"/>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0480B3-E9DD-402C-A249-85C4B51869B5}" type="doc">
      <dgm:prSet loTypeId="urn:microsoft.com/office/officeart/2005/8/layout/lProcess3" loCatId="process" qsTypeId="urn:microsoft.com/office/officeart/2005/8/quickstyle/simple1" qsCatId="simple" csTypeId="urn:microsoft.com/office/officeart/2005/8/colors/accent1_2" csCatId="accent1"/>
      <dgm:spPr/>
      <dgm:t>
        <a:bodyPr/>
        <a:lstStyle/>
        <a:p>
          <a:endParaRPr lang="en-IN"/>
        </a:p>
      </dgm:t>
    </dgm:pt>
    <dgm:pt modelId="{0C917C36-E1F3-41DC-9B66-688E04CA386D}">
      <dgm:prSet custT="1"/>
      <dgm:spPr/>
      <dgm:t>
        <a:bodyPr/>
        <a:lstStyle/>
        <a:p>
          <a:r>
            <a:rPr lang="en-US" sz="1600" dirty="0">
              <a:latin typeface="Bahnschrift Light" panose="020B0502040204020203" pitchFamily="34" charset="0"/>
            </a:rPr>
            <a:t>The use of const keyword to declare function parameters as const to indicate that the function will not modify the values of those parameters. </a:t>
          </a:r>
          <a:endParaRPr lang="en-IN" sz="1600" dirty="0">
            <a:latin typeface="Bahnschrift Light" panose="020B0502040204020203" pitchFamily="34" charset="0"/>
          </a:endParaRPr>
        </a:p>
      </dgm:t>
    </dgm:pt>
    <dgm:pt modelId="{D826978D-FA11-40E8-869D-1EBC28666F74}" type="parTrans" cxnId="{C3B85137-695D-4A8B-B45A-D980194E58B4}">
      <dgm:prSet/>
      <dgm:spPr/>
      <dgm:t>
        <a:bodyPr/>
        <a:lstStyle/>
        <a:p>
          <a:endParaRPr lang="en-IN"/>
        </a:p>
      </dgm:t>
    </dgm:pt>
    <dgm:pt modelId="{2E3B4540-806C-460E-BB9B-F1503B29C87D}" type="sibTrans" cxnId="{C3B85137-695D-4A8B-B45A-D980194E58B4}">
      <dgm:prSet/>
      <dgm:spPr/>
      <dgm:t>
        <a:bodyPr/>
        <a:lstStyle/>
        <a:p>
          <a:endParaRPr lang="en-IN"/>
        </a:p>
      </dgm:t>
    </dgm:pt>
    <dgm:pt modelId="{7C50900C-3112-4A35-9979-E64E70B271C8}">
      <dgm:prSet custT="1"/>
      <dgm:spPr/>
      <dgm:t>
        <a:bodyPr/>
        <a:lstStyle/>
        <a:p>
          <a:r>
            <a:rPr lang="en-US" sz="1600" dirty="0">
              <a:latin typeface="Bahnschrift Light" panose="020B0502040204020203" pitchFamily="34" charset="0"/>
            </a:rPr>
            <a:t>In the example </a:t>
          </a:r>
          <a:r>
            <a:rPr lang="en-US" sz="1600" b="1" dirty="0" err="1">
              <a:latin typeface="Bahnschrift Light" panose="020B0502040204020203" pitchFamily="34" charset="0"/>
            </a:rPr>
            <a:t>printValue</a:t>
          </a:r>
          <a:r>
            <a:rPr lang="en-US" sz="1600" b="1" dirty="0">
              <a:latin typeface="Bahnschrift Light" panose="020B0502040204020203" pitchFamily="34" charset="0"/>
            </a:rPr>
            <a:t>() </a:t>
          </a:r>
          <a:r>
            <a:rPr lang="en-US" sz="1600" dirty="0">
              <a:latin typeface="Bahnschrift Light" panose="020B0502040204020203" pitchFamily="34" charset="0"/>
            </a:rPr>
            <a:t>function takes an integer parameter </a:t>
          </a:r>
          <a:r>
            <a:rPr lang="en-US" sz="1600" b="1" dirty="0">
              <a:latin typeface="Bahnschrift Light" panose="020B0502040204020203" pitchFamily="34" charset="0"/>
            </a:rPr>
            <a:t>num</a:t>
          </a:r>
          <a:r>
            <a:rPr lang="en-US" sz="1600" dirty="0">
              <a:latin typeface="Bahnschrift Light" panose="020B0502040204020203" pitchFamily="34" charset="0"/>
            </a:rPr>
            <a:t> that is declared as </a:t>
          </a:r>
          <a:r>
            <a:rPr lang="en-US" sz="1600" b="1" dirty="0">
              <a:latin typeface="Bahnschrift Light" panose="020B0502040204020203" pitchFamily="34" charset="0"/>
            </a:rPr>
            <a:t>const</a:t>
          </a:r>
          <a:r>
            <a:rPr lang="en-US" sz="1600" dirty="0">
              <a:latin typeface="Bahnschrift Light" panose="020B0502040204020203" pitchFamily="34" charset="0"/>
            </a:rPr>
            <a:t>. This means that within the function, you cannot modify the value of </a:t>
          </a:r>
          <a:r>
            <a:rPr lang="en-US" sz="1600" b="1" dirty="0">
              <a:latin typeface="Bahnschrift Light" panose="020B0502040204020203" pitchFamily="34" charset="0"/>
            </a:rPr>
            <a:t>num </a:t>
          </a:r>
          <a:r>
            <a:rPr lang="en-US" sz="1600" dirty="0">
              <a:latin typeface="Bahnschrift Light" panose="020B0502040204020203" pitchFamily="34" charset="0"/>
            </a:rPr>
            <a:t>as attempted by the commented-out line </a:t>
          </a:r>
          <a:r>
            <a:rPr lang="en-US" sz="1600" b="1" dirty="0">
              <a:latin typeface="Bahnschrift Light" panose="020B0502040204020203" pitchFamily="34" charset="0"/>
            </a:rPr>
            <a:t>‘num = 10</a:t>
          </a:r>
          <a:r>
            <a:rPr lang="en-US" sz="1600" dirty="0">
              <a:latin typeface="Bahnschrift Light" panose="020B0502040204020203" pitchFamily="34" charset="0"/>
            </a:rPr>
            <a:t>’.</a:t>
          </a:r>
          <a:endParaRPr lang="en-IN" sz="1600" dirty="0">
            <a:latin typeface="Bahnschrift Light" panose="020B0502040204020203" pitchFamily="34" charset="0"/>
          </a:endParaRPr>
        </a:p>
      </dgm:t>
    </dgm:pt>
    <dgm:pt modelId="{CDD7B82A-3006-4763-8625-DF5924B6A625}" type="parTrans" cxnId="{0C5FB354-F778-451C-B2A8-FEF2B53808A3}">
      <dgm:prSet/>
      <dgm:spPr/>
      <dgm:t>
        <a:bodyPr/>
        <a:lstStyle/>
        <a:p>
          <a:endParaRPr lang="en-IN"/>
        </a:p>
      </dgm:t>
    </dgm:pt>
    <dgm:pt modelId="{D9A13D9D-7DE1-41E4-98DA-9D9122A92203}" type="sibTrans" cxnId="{0C5FB354-F778-451C-B2A8-FEF2B53808A3}">
      <dgm:prSet/>
      <dgm:spPr/>
      <dgm:t>
        <a:bodyPr/>
        <a:lstStyle/>
        <a:p>
          <a:endParaRPr lang="en-IN"/>
        </a:p>
      </dgm:t>
    </dgm:pt>
    <dgm:pt modelId="{B9A002CB-2EF2-4263-9285-1F694495F89C}" type="pres">
      <dgm:prSet presAssocID="{920480B3-E9DD-402C-A249-85C4B51869B5}" presName="Name0" presStyleCnt="0">
        <dgm:presLayoutVars>
          <dgm:chPref val="3"/>
          <dgm:dir/>
          <dgm:animLvl val="lvl"/>
          <dgm:resizeHandles/>
        </dgm:presLayoutVars>
      </dgm:prSet>
      <dgm:spPr/>
    </dgm:pt>
    <dgm:pt modelId="{FDDFAB30-5466-4BD2-90E4-1ED38EFCE830}" type="pres">
      <dgm:prSet presAssocID="{0C917C36-E1F3-41DC-9B66-688E04CA386D}" presName="horFlow" presStyleCnt="0"/>
      <dgm:spPr/>
    </dgm:pt>
    <dgm:pt modelId="{97403F6C-AA14-4BD7-B534-08B31E819608}" type="pres">
      <dgm:prSet presAssocID="{0C917C36-E1F3-41DC-9B66-688E04CA386D}" presName="bigChev" presStyleLbl="node1" presStyleIdx="0" presStyleCnt="2"/>
      <dgm:spPr/>
    </dgm:pt>
    <dgm:pt modelId="{4D765959-717A-463E-A5DB-AE887CE978EA}" type="pres">
      <dgm:prSet presAssocID="{0C917C36-E1F3-41DC-9B66-688E04CA386D}" presName="vSp" presStyleCnt="0"/>
      <dgm:spPr/>
    </dgm:pt>
    <dgm:pt modelId="{F9711470-31D9-4CF8-881E-CB0D69559D64}" type="pres">
      <dgm:prSet presAssocID="{7C50900C-3112-4A35-9979-E64E70B271C8}" presName="horFlow" presStyleCnt="0"/>
      <dgm:spPr/>
    </dgm:pt>
    <dgm:pt modelId="{D994FE62-D27F-4968-8563-84244367AFFA}" type="pres">
      <dgm:prSet presAssocID="{7C50900C-3112-4A35-9979-E64E70B271C8}" presName="bigChev" presStyleLbl="node1" presStyleIdx="1" presStyleCnt="2"/>
      <dgm:spPr/>
    </dgm:pt>
  </dgm:ptLst>
  <dgm:cxnLst>
    <dgm:cxn modelId="{F3089510-5763-4096-885C-327D893AC987}" type="presOf" srcId="{0C917C36-E1F3-41DC-9B66-688E04CA386D}" destId="{97403F6C-AA14-4BD7-B534-08B31E819608}" srcOrd="0" destOrd="0" presId="urn:microsoft.com/office/officeart/2005/8/layout/lProcess3"/>
    <dgm:cxn modelId="{800EED22-291D-4E53-8655-45079F42B760}" type="presOf" srcId="{920480B3-E9DD-402C-A249-85C4B51869B5}" destId="{B9A002CB-2EF2-4263-9285-1F694495F89C}" srcOrd="0" destOrd="0" presId="urn:microsoft.com/office/officeart/2005/8/layout/lProcess3"/>
    <dgm:cxn modelId="{C3B85137-695D-4A8B-B45A-D980194E58B4}" srcId="{920480B3-E9DD-402C-A249-85C4B51869B5}" destId="{0C917C36-E1F3-41DC-9B66-688E04CA386D}" srcOrd="0" destOrd="0" parTransId="{D826978D-FA11-40E8-869D-1EBC28666F74}" sibTransId="{2E3B4540-806C-460E-BB9B-F1503B29C87D}"/>
    <dgm:cxn modelId="{0C5FB354-F778-451C-B2A8-FEF2B53808A3}" srcId="{920480B3-E9DD-402C-A249-85C4B51869B5}" destId="{7C50900C-3112-4A35-9979-E64E70B271C8}" srcOrd="1" destOrd="0" parTransId="{CDD7B82A-3006-4763-8625-DF5924B6A625}" sibTransId="{D9A13D9D-7DE1-41E4-98DA-9D9122A92203}"/>
    <dgm:cxn modelId="{26DF7FDC-772C-42EB-8871-639D061D1133}" type="presOf" srcId="{7C50900C-3112-4A35-9979-E64E70B271C8}" destId="{D994FE62-D27F-4968-8563-84244367AFFA}" srcOrd="0" destOrd="0" presId="urn:microsoft.com/office/officeart/2005/8/layout/lProcess3"/>
    <dgm:cxn modelId="{9422B40D-0995-4A03-93C4-777A89059F8C}" type="presParOf" srcId="{B9A002CB-2EF2-4263-9285-1F694495F89C}" destId="{FDDFAB30-5466-4BD2-90E4-1ED38EFCE830}" srcOrd="0" destOrd="0" presId="urn:microsoft.com/office/officeart/2005/8/layout/lProcess3"/>
    <dgm:cxn modelId="{405E8A9A-B017-46D8-9214-FB3644837209}" type="presParOf" srcId="{FDDFAB30-5466-4BD2-90E4-1ED38EFCE830}" destId="{97403F6C-AA14-4BD7-B534-08B31E819608}" srcOrd="0" destOrd="0" presId="urn:microsoft.com/office/officeart/2005/8/layout/lProcess3"/>
    <dgm:cxn modelId="{4DEA0772-AEE8-4DD0-838C-87BBB4151730}" type="presParOf" srcId="{B9A002CB-2EF2-4263-9285-1F694495F89C}" destId="{4D765959-717A-463E-A5DB-AE887CE978EA}" srcOrd="1" destOrd="0" presId="urn:microsoft.com/office/officeart/2005/8/layout/lProcess3"/>
    <dgm:cxn modelId="{F8F5A3A2-B76C-4BC2-B27C-281D61F03DD7}" type="presParOf" srcId="{B9A002CB-2EF2-4263-9285-1F694495F89C}" destId="{F9711470-31D9-4CF8-881E-CB0D69559D64}" srcOrd="2" destOrd="0" presId="urn:microsoft.com/office/officeart/2005/8/layout/lProcess3"/>
    <dgm:cxn modelId="{D4D3BCC2-5716-4CD2-AF08-619F7BEEC7BB}" type="presParOf" srcId="{F9711470-31D9-4CF8-881E-CB0D69559D64}" destId="{D994FE62-D27F-4968-8563-84244367AFFA}" srcOrd="0" destOrd="0" presId="urn:microsoft.com/office/officeart/2005/8/layout/lProcess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50124FB-0EDC-4790-9315-D2A2B1F29E0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93BC217-08CA-4C0C-8759-172387F15EE0}">
      <dgm:prSet/>
      <dgm:spPr/>
      <dgm:t>
        <a:bodyPr/>
        <a:lstStyle/>
        <a:p>
          <a:pPr algn="ctr"/>
          <a:r>
            <a:rPr lang="en-US" dirty="0"/>
            <a:t>C vs. C++:</a:t>
          </a:r>
        </a:p>
      </dgm:t>
    </dgm:pt>
    <dgm:pt modelId="{2E28DC21-7B0C-4975-9B0A-26A76D37A85F}" type="parTrans" cxnId="{183C8D68-326D-4F73-9E12-1560337533BE}">
      <dgm:prSet/>
      <dgm:spPr/>
      <dgm:t>
        <a:bodyPr/>
        <a:lstStyle/>
        <a:p>
          <a:endParaRPr lang="en-US"/>
        </a:p>
      </dgm:t>
    </dgm:pt>
    <dgm:pt modelId="{218D91F6-B439-4C85-AFBD-409A0DF76DF4}" type="sibTrans" cxnId="{183C8D68-326D-4F73-9E12-1560337533BE}">
      <dgm:prSet/>
      <dgm:spPr/>
      <dgm:t>
        <a:bodyPr/>
        <a:lstStyle/>
        <a:p>
          <a:endParaRPr lang="en-US"/>
        </a:p>
      </dgm:t>
    </dgm:pt>
    <dgm:pt modelId="{200EAAC0-659A-4EE5-9FF0-DF813B20B8FC}">
      <dgm:prSet custT="1"/>
      <dgm:spPr/>
      <dgm:t>
        <a:bodyPr/>
        <a:lstStyle/>
        <a:p>
          <a:r>
            <a:rPr lang="en-US" sz="1800" dirty="0"/>
            <a:t>- Procedural vs. Object-Oriented Paradigm</a:t>
          </a:r>
        </a:p>
      </dgm:t>
    </dgm:pt>
    <dgm:pt modelId="{AE6AA91B-AC0E-4669-B99F-5816735D8DB3}" type="parTrans" cxnId="{E417536A-43F0-4B3A-B754-8B8D867AB461}">
      <dgm:prSet/>
      <dgm:spPr/>
      <dgm:t>
        <a:bodyPr/>
        <a:lstStyle/>
        <a:p>
          <a:endParaRPr lang="en-US"/>
        </a:p>
      </dgm:t>
    </dgm:pt>
    <dgm:pt modelId="{28CEB948-6230-4075-9557-E2A62F124B8A}" type="sibTrans" cxnId="{E417536A-43F0-4B3A-B754-8B8D867AB461}">
      <dgm:prSet/>
      <dgm:spPr/>
      <dgm:t>
        <a:bodyPr/>
        <a:lstStyle/>
        <a:p>
          <a:endParaRPr lang="en-US"/>
        </a:p>
      </dgm:t>
    </dgm:pt>
    <dgm:pt modelId="{F65616A5-0B52-46A6-A892-10E0E00CA56A}">
      <dgm:prSet/>
      <dgm:spPr/>
      <dgm:t>
        <a:bodyPr/>
        <a:lstStyle/>
        <a:p>
          <a:r>
            <a:rPr lang="en-US"/>
            <a:t>- C++ supports classes, objects, inheritance, and polymorphism.</a:t>
          </a:r>
        </a:p>
      </dgm:t>
    </dgm:pt>
    <dgm:pt modelId="{3AC056E4-5CA5-4001-ADE5-1A6CFB83F224}" type="parTrans" cxnId="{86A233A4-5D11-48FD-ACBD-EDBC7EF2136E}">
      <dgm:prSet/>
      <dgm:spPr/>
      <dgm:t>
        <a:bodyPr/>
        <a:lstStyle/>
        <a:p>
          <a:endParaRPr lang="en-US"/>
        </a:p>
      </dgm:t>
    </dgm:pt>
    <dgm:pt modelId="{C9777C88-E330-487A-8BAB-98B19DEB1A18}" type="sibTrans" cxnId="{86A233A4-5D11-48FD-ACBD-EDBC7EF2136E}">
      <dgm:prSet/>
      <dgm:spPr/>
      <dgm:t>
        <a:bodyPr/>
        <a:lstStyle/>
        <a:p>
          <a:endParaRPr lang="en-US"/>
        </a:p>
      </dgm:t>
    </dgm:pt>
    <dgm:pt modelId="{94D908A6-F94F-4EC9-BFCD-C565D0F7CA13}">
      <dgm:prSet/>
      <dgm:spPr/>
      <dgm:t>
        <a:bodyPr/>
        <a:lstStyle/>
        <a:p>
          <a:r>
            <a:rPr lang="en-US"/>
            <a:t>- C++ has the Standard Template Library (STL) for data structures and algorithms.</a:t>
          </a:r>
        </a:p>
      </dgm:t>
    </dgm:pt>
    <dgm:pt modelId="{E77D1950-D6F8-4EA9-9996-180FFAC644DE}" type="parTrans" cxnId="{52ACF30F-24EE-4CD5-AD3C-03E9690E3B22}">
      <dgm:prSet/>
      <dgm:spPr/>
      <dgm:t>
        <a:bodyPr/>
        <a:lstStyle/>
        <a:p>
          <a:endParaRPr lang="en-US"/>
        </a:p>
      </dgm:t>
    </dgm:pt>
    <dgm:pt modelId="{B671B0E8-918F-4B23-8DBC-5AB358688408}" type="sibTrans" cxnId="{52ACF30F-24EE-4CD5-AD3C-03E9690E3B22}">
      <dgm:prSet/>
      <dgm:spPr/>
      <dgm:t>
        <a:bodyPr/>
        <a:lstStyle/>
        <a:p>
          <a:endParaRPr lang="en-US"/>
        </a:p>
      </dgm:t>
    </dgm:pt>
    <dgm:pt modelId="{22E6A581-A45E-4822-8879-8FC46DD310AC}" type="pres">
      <dgm:prSet presAssocID="{250124FB-0EDC-4790-9315-D2A2B1F29E0C}" presName="linear" presStyleCnt="0">
        <dgm:presLayoutVars>
          <dgm:animLvl val="lvl"/>
          <dgm:resizeHandles val="exact"/>
        </dgm:presLayoutVars>
      </dgm:prSet>
      <dgm:spPr/>
    </dgm:pt>
    <dgm:pt modelId="{2359B283-96D0-4FE2-B53F-1EB06336537D}" type="pres">
      <dgm:prSet presAssocID="{D93BC217-08CA-4C0C-8759-172387F15EE0}" presName="parentText" presStyleLbl="node1" presStyleIdx="0" presStyleCnt="4">
        <dgm:presLayoutVars>
          <dgm:chMax val="0"/>
          <dgm:bulletEnabled val="1"/>
        </dgm:presLayoutVars>
      </dgm:prSet>
      <dgm:spPr/>
    </dgm:pt>
    <dgm:pt modelId="{94BA45B8-01EA-4F24-887B-5986FE58C986}" type="pres">
      <dgm:prSet presAssocID="{218D91F6-B439-4C85-AFBD-409A0DF76DF4}" presName="spacer" presStyleCnt="0"/>
      <dgm:spPr/>
    </dgm:pt>
    <dgm:pt modelId="{5970D32E-6387-449D-BAAB-E66AE5AA22DC}" type="pres">
      <dgm:prSet presAssocID="{200EAAC0-659A-4EE5-9FF0-DF813B20B8FC}" presName="parentText" presStyleLbl="node1" presStyleIdx="1" presStyleCnt="4" custLinFactNeighborY="-81701">
        <dgm:presLayoutVars>
          <dgm:chMax val="0"/>
          <dgm:bulletEnabled val="1"/>
        </dgm:presLayoutVars>
      </dgm:prSet>
      <dgm:spPr/>
    </dgm:pt>
    <dgm:pt modelId="{672B9D23-1666-4E51-BF49-EC121739C354}" type="pres">
      <dgm:prSet presAssocID="{28CEB948-6230-4075-9557-E2A62F124B8A}" presName="spacer" presStyleCnt="0"/>
      <dgm:spPr/>
    </dgm:pt>
    <dgm:pt modelId="{DCFE0BD1-BF72-493F-8E4D-2244D5C41849}" type="pres">
      <dgm:prSet presAssocID="{F65616A5-0B52-46A6-A892-10E0E00CA56A}" presName="parentText" presStyleLbl="node1" presStyleIdx="2" presStyleCnt="4">
        <dgm:presLayoutVars>
          <dgm:chMax val="0"/>
          <dgm:bulletEnabled val="1"/>
        </dgm:presLayoutVars>
      </dgm:prSet>
      <dgm:spPr/>
    </dgm:pt>
    <dgm:pt modelId="{6474796C-3C03-4D78-A792-9FB25A6A79E6}" type="pres">
      <dgm:prSet presAssocID="{C9777C88-E330-487A-8BAB-98B19DEB1A18}" presName="spacer" presStyleCnt="0"/>
      <dgm:spPr/>
    </dgm:pt>
    <dgm:pt modelId="{C2A7324C-3F69-401E-A005-B66262F06B58}" type="pres">
      <dgm:prSet presAssocID="{94D908A6-F94F-4EC9-BFCD-C565D0F7CA13}" presName="parentText" presStyleLbl="node1" presStyleIdx="3" presStyleCnt="4" custLinFactNeighborX="186" custLinFactNeighborY="16889">
        <dgm:presLayoutVars>
          <dgm:chMax val="0"/>
          <dgm:bulletEnabled val="1"/>
        </dgm:presLayoutVars>
      </dgm:prSet>
      <dgm:spPr/>
    </dgm:pt>
  </dgm:ptLst>
  <dgm:cxnLst>
    <dgm:cxn modelId="{52ACF30F-24EE-4CD5-AD3C-03E9690E3B22}" srcId="{250124FB-0EDC-4790-9315-D2A2B1F29E0C}" destId="{94D908A6-F94F-4EC9-BFCD-C565D0F7CA13}" srcOrd="3" destOrd="0" parTransId="{E77D1950-D6F8-4EA9-9996-180FFAC644DE}" sibTransId="{B671B0E8-918F-4B23-8DBC-5AB358688408}"/>
    <dgm:cxn modelId="{3795353C-D080-4D56-88BD-D4CDBD6951BA}" type="presOf" srcId="{D93BC217-08CA-4C0C-8759-172387F15EE0}" destId="{2359B283-96D0-4FE2-B53F-1EB06336537D}" srcOrd="0" destOrd="0" presId="urn:microsoft.com/office/officeart/2005/8/layout/vList2"/>
    <dgm:cxn modelId="{183C8D68-326D-4F73-9E12-1560337533BE}" srcId="{250124FB-0EDC-4790-9315-D2A2B1F29E0C}" destId="{D93BC217-08CA-4C0C-8759-172387F15EE0}" srcOrd="0" destOrd="0" parTransId="{2E28DC21-7B0C-4975-9B0A-26A76D37A85F}" sibTransId="{218D91F6-B439-4C85-AFBD-409A0DF76DF4}"/>
    <dgm:cxn modelId="{E417536A-43F0-4B3A-B754-8B8D867AB461}" srcId="{250124FB-0EDC-4790-9315-D2A2B1F29E0C}" destId="{200EAAC0-659A-4EE5-9FF0-DF813B20B8FC}" srcOrd="1" destOrd="0" parTransId="{AE6AA91B-AC0E-4669-B99F-5816735D8DB3}" sibTransId="{28CEB948-6230-4075-9557-E2A62F124B8A}"/>
    <dgm:cxn modelId="{86A233A4-5D11-48FD-ACBD-EDBC7EF2136E}" srcId="{250124FB-0EDC-4790-9315-D2A2B1F29E0C}" destId="{F65616A5-0B52-46A6-A892-10E0E00CA56A}" srcOrd="2" destOrd="0" parTransId="{3AC056E4-5CA5-4001-ADE5-1A6CFB83F224}" sibTransId="{C9777C88-E330-487A-8BAB-98B19DEB1A18}"/>
    <dgm:cxn modelId="{93A04EB6-949B-44DB-9D88-5BD3863D8A19}" type="presOf" srcId="{250124FB-0EDC-4790-9315-D2A2B1F29E0C}" destId="{22E6A581-A45E-4822-8879-8FC46DD310AC}" srcOrd="0" destOrd="0" presId="urn:microsoft.com/office/officeart/2005/8/layout/vList2"/>
    <dgm:cxn modelId="{927242E3-791D-4F11-A6C6-D75358885B4C}" type="presOf" srcId="{200EAAC0-659A-4EE5-9FF0-DF813B20B8FC}" destId="{5970D32E-6387-449D-BAAB-E66AE5AA22DC}" srcOrd="0" destOrd="0" presId="urn:microsoft.com/office/officeart/2005/8/layout/vList2"/>
    <dgm:cxn modelId="{16D3FAF4-91E7-4A3D-BCF1-5C0D78E29ED7}" type="presOf" srcId="{94D908A6-F94F-4EC9-BFCD-C565D0F7CA13}" destId="{C2A7324C-3F69-401E-A005-B66262F06B58}" srcOrd="0" destOrd="0" presId="urn:microsoft.com/office/officeart/2005/8/layout/vList2"/>
    <dgm:cxn modelId="{9D13E2FB-57B3-4A2E-BA72-30E1FD1A2395}" type="presOf" srcId="{F65616A5-0B52-46A6-A892-10E0E00CA56A}" destId="{DCFE0BD1-BF72-493F-8E4D-2244D5C41849}" srcOrd="0" destOrd="0" presId="urn:microsoft.com/office/officeart/2005/8/layout/vList2"/>
    <dgm:cxn modelId="{E18490BC-06E1-4728-ADF2-0D312933FF75}" type="presParOf" srcId="{22E6A581-A45E-4822-8879-8FC46DD310AC}" destId="{2359B283-96D0-4FE2-B53F-1EB06336537D}" srcOrd="0" destOrd="0" presId="urn:microsoft.com/office/officeart/2005/8/layout/vList2"/>
    <dgm:cxn modelId="{D7595987-EA4A-4937-90B8-EBC90C9D4FF4}" type="presParOf" srcId="{22E6A581-A45E-4822-8879-8FC46DD310AC}" destId="{94BA45B8-01EA-4F24-887B-5986FE58C986}" srcOrd="1" destOrd="0" presId="urn:microsoft.com/office/officeart/2005/8/layout/vList2"/>
    <dgm:cxn modelId="{77C87CB8-4E4E-4F54-A405-EE3139609371}" type="presParOf" srcId="{22E6A581-A45E-4822-8879-8FC46DD310AC}" destId="{5970D32E-6387-449D-BAAB-E66AE5AA22DC}" srcOrd="2" destOrd="0" presId="urn:microsoft.com/office/officeart/2005/8/layout/vList2"/>
    <dgm:cxn modelId="{B374C0F7-58FE-49AF-9D09-B6665ED282F2}" type="presParOf" srcId="{22E6A581-A45E-4822-8879-8FC46DD310AC}" destId="{672B9D23-1666-4E51-BF49-EC121739C354}" srcOrd="3" destOrd="0" presId="urn:microsoft.com/office/officeart/2005/8/layout/vList2"/>
    <dgm:cxn modelId="{9391B878-F78C-4B65-A72F-414CCCA4E869}" type="presParOf" srcId="{22E6A581-A45E-4822-8879-8FC46DD310AC}" destId="{DCFE0BD1-BF72-493F-8E4D-2244D5C41849}" srcOrd="4" destOrd="0" presId="urn:microsoft.com/office/officeart/2005/8/layout/vList2"/>
    <dgm:cxn modelId="{15287798-E55B-40FB-B50A-A92EF80126F5}" type="presParOf" srcId="{22E6A581-A45E-4822-8879-8FC46DD310AC}" destId="{6474796C-3C03-4D78-A792-9FB25A6A79E6}" srcOrd="5" destOrd="0" presId="urn:microsoft.com/office/officeart/2005/8/layout/vList2"/>
    <dgm:cxn modelId="{EAF59E6F-7880-4F38-96F2-CAFA6236181A}" type="presParOf" srcId="{22E6A581-A45E-4822-8879-8FC46DD310AC}" destId="{C2A7324C-3F69-401E-A005-B66262F06B58}" srcOrd="6"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B1B61B-D044-4E47-9F9C-5EA2BC1D57FB}">
      <dsp:nvSpPr>
        <dsp:cNvPr id="0" name=""/>
        <dsp:cNvSpPr/>
      </dsp:nvSpPr>
      <dsp:spPr>
        <a:xfrm>
          <a:off x="709975" y="76377"/>
          <a:ext cx="2127375" cy="212737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AE1BF2-AC82-4541-B2A9-6C18C38555FA}">
      <dsp:nvSpPr>
        <dsp:cNvPr id="0" name=""/>
        <dsp:cNvSpPr/>
      </dsp:nvSpPr>
      <dsp:spPr>
        <a:xfrm>
          <a:off x="1163350" y="529752"/>
          <a:ext cx="1220625" cy="1220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B498D75-29FA-4B45-8625-3B3270D18A17}">
      <dsp:nvSpPr>
        <dsp:cNvPr id="0" name=""/>
        <dsp:cNvSpPr/>
      </dsp:nvSpPr>
      <dsp:spPr>
        <a:xfrm>
          <a:off x="0" y="2347907"/>
          <a:ext cx="3487500" cy="131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dirty="0"/>
            <a:t>C++ is a powerful and versatile programming language that was developed by Bjarne Stroustrup in 1983. </a:t>
          </a:r>
        </a:p>
      </dsp:txBody>
      <dsp:txXfrm>
        <a:off x="0" y="2347907"/>
        <a:ext cx="3487500" cy="1316250"/>
      </dsp:txXfrm>
    </dsp:sp>
    <dsp:sp modelId="{7A5461CE-9652-4D98-A10B-851285D927C2}">
      <dsp:nvSpPr>
        <dsp:cNvPr id="0" name=""/>
        <dsp:cNvSpPr/>
      </dsp:nvSpPr>
      <dsp:spPr>
        <a:xfrm>
          <a:off x="4807787" y="76377"/>
          <a:ext cx="2127375" cy="212737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337321-8977-4F17-B5AE-C47CD67FD4DC}">
      <dsp:nvSpPr>
        <dsp:cNvPr id="0" name=""/>
        <dsp:cNvSpPr/>
      </dsp:nvSpPr>
      <dsp:spPr>
        <a:xfrm>
          <a:off x="5261162" y="529752"/>
          <a:ext cx="1220625" cy="1220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F3CA23-91DC-449E-9651-28B4C2326772}">
      <dsp:nvSpPr>
        <dsp:cNvPr id="0" name=""/>
        <dsp:cNvSpPr/>
      </dsp:nvSpPr>
      <dsp:spPr>
        <a:xfrm>
          <a:off x="4127725" y="2281870"/>
          <a:ext cx="3487500" cy="131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dirty="0"/>
            <a:t>It is an extension of the C programming language and is widely used in various domains due to its efficiency, performance, and support for object-oriented programming.</a:t>
          </a:r>
        </a:p>
      </dsp:txBody>
      <dsp:txXfrm>
        <a:off x="4127725" y="2281870"/>
        <a:ext cx="3487500" cy="1316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15F6EB-7843-4743-A017-33BDF6FD0986}">
      <dsp:nvSpPr>
        <dsp:cNvPr id="0" name=""/>
        <dsp:cNvSpPr/>
      </dsp:nvSpPr>
      <dsp:spPr>
        <a:xfrm>
          <a:off x="403808" y="0"/>
          <a:ext cx="4576492" cy="3572759"/>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6413EE-BB10-4C51-900D-A764262ABBD7}">
      <dsp:nvSpPr>
        <dsp:cNvPr id="0" name=""/>
        <dsp:cNvSpPr/>
      </dsp:nvSpPr>
      <dsp:spPr>
        <a:xfrm>
          <a:off x="182449" y="1071827"/>
          <a:ext cx="1615232" cy="1429103"/>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 ‘const’ member function promises not to modify the object it’s called on. This helps ensure program correctness and helps prevent unintended modification to data. </a:t>
          </a:r>
          <a:endParaRPr lang="en-IN" sz="1000" kern="1200"/>
        </a:p>
      </dsp:txBody>
      <dsp:txXfrm>
        <a:off x="252212" y="1141590"/>
        <a:ext cx="1475706" cy="1289577"/>
      </dsp:txXfrm>
    </dsp:sp>
    <dsp:sp modelId="{0C6433C3-5421-42DC-A04B-F0F6027206CA}">
      <dsp:nvSpPr>
        <dsp:cNvPr id="0" name=""/>
        <dsp:cNvSpPr/>
      </dsp:nvSpPr>
      <dsp:spPr>
        <a:xfrm>
          <a:off x="1884438" y="1071827"/>
          <a:ext cx="1615232" cy="1429103"/>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In the example, </a:t>
          </a:r>
          <a:r>
            <a:rPr lang="en-US" sz="1000" b="1" kern="1200"/>
            <a:t>getValue()</a:t>
          </a:r>
          <a:r>
            <a:rPr lang="en-US" sz="1000" kern="1200"/>
            <a:t> function marked as const which means it can be called safely on const instances of the class.</a:t>
          </a:r>
          <a:endParaRPr lang="en-IN" sz="1000" kern="1200"/>
        </a:p>
      </dsp:txBody>
      <dsp:txXfrm>
        <a:off x="1954201" y="1141590"/>
        <a:ext cx="1475706" cy="1289577"/>
      </dsp:txXfrm>
    </dsp:sp>
    <dsp:sp modelId="{A34D267E-2576-4769-83DA-3D42AEF0B892}">
      <dsp:nvSpPr>
        <dsp:cNvPr id="0" name=""/>
        <dsp:cNvSpPr/>
      </dsp:nvSpPr>
      <dsp:spPr>
        <a:xfrm>
          <a:off x="3586426" y="1071827"/>
          <a:ext cx="1615232" cy="1429103"/>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However, the </a:t>
          </a:r>
          <a:r>
            <a:rPr lang="en-US" sz="1000" b="1" kern="1200"/>
            <a:t>setValue()</a:t>
          </a:r>
          <a:r>
            <a:rPr lang="en-US" sz="1000" kern="1200"/>
            <a:t> function is not marked as const, which means it can only be called on non-const instances.</a:t>
          </a:r>
          <a:endParaRPr lang="en-IN" sz="1000" kern="1200"/>
        </a:p>
      </dsp:txBody>
      <dsp:txXfrm>
        <a:off x="3656189" y="1141590"/>
        <a:ext cx="1475706" cy="12895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403F6C-AA14-4BD7-B534-08B31E819608}">
      <dsp:nvSpPr>
        <dsp:cNvPr id="0" name=""/>
        <dsp:cNvSpPr/>
      </dsp:nvSpPr>
      <dsp:spPr>
        <a:xfrm>
          <a:off x="0" y="5919"/>
          <a:ext cx="4732256" cy="1892902"/>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Bahnschrift Light" panose="020B0502040204020203" pitchFamily="34" charset="0"/>
            </a:rPr>
            <a:t>The use of const keyword to declare function parameters as const to indicate that the function will not modify the values of those parameters. </a:t>
          </a:r>
          <a:endParaRPr lang="en-IN" sz="1600" kern="1200" dirty="0">
            <a:latin typeface="Bahnschrift Light" panose="020B0502040204020203" pitchFamily="34" charset="0"/>
          </a:endParaRPr>
        </a:p>
      </dsp:txBody>
      <dsp:txXfrm>
        <a:off x="946451" y="5919"/>
        <a:ext cx="2839354" cy="1892902"/>
      </dsp:txXfrm>
    </dsp:sp>
    <dsp:sp modelId="{D994FE62-D27F-4968-8563-84244367AFFA}">
      <dsp:nvSpPr>
        <dsp:cNvPr id="0" name=""/>
        <dsp:cNvSpPr/>
      </dsp:nvSpPr>
      <dsp:spPr>
        <a:xfrm>
          <a:off x="0" y="2163828"/>
          <a:ext cx="4732256" cy="1892902"/>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Bahnschrift Light" panose="020B0502040204020203" pitchFamily="34" charset="0"/>
            </a:rPr>
            <a:t>In the example </a:t>
          </a:r>
          <a:r>
            <a:rPr lang="en-US" sz="1600" b="1" kern="1200" dirty="0" err="1">
              <a:latin typeface="Bahnschrift Light" panose="020B0502040204020203" pitchFamily="34" charset="0"/>
            </a:rPr>
            <a:t>printValue</a:t>
          </a:r>
          <a:r>
            <a:rPr lang="en-US" sz="1600" b="1" kern="1200" dirty="0">
              <a:latin typeface="Bahnschrift Light" panose="020B0502040204020203" pitchFamily="34" charset="0"/>
            </a:rPr>
            <a:t>() </a:t>
          </a:r>
          <a:r>
            <a:rPr lang="en-US" sz="1600" kern="1200" dirty="0">
              <a:latin typeface="Bahnschrift Light" panose="020B0502040204020203" pitchFamily="34" charset="0"/>
            </a:rPr>
            <a:t>function takes an integer parameter </a:t>
          </a:r>
          <a:r>
            <a:rPr lang="en-US" sz="1600" b="1" kern="1200" dirty="0">
              <a:latin typeface="Bahnschrift Light" panose="020B0502040204020203" pitchFamily="34" charset="0"/>
            </a:rPr>
            <a:t>num</a:t>
          </a:r>
          <a:r>
            <a:rPr lang="en-US" sz="1600" kern="1200" dirty="0">
              <a:latin typeface="Bahnschrift Light" panose="020B0502040204020203" pitchFamily="34" charset="0"/>
            </a:rPr>
            <a:t> that is declared as </a:t>
          </a:r>
          <a:r>
            <a:rPr lang="en-US" sz="1600" b="1" kern="1200" dirty="0">
              <a:latin typeface="Bahnschrift Light" panose="020B0502040204020203" pitchFamily="34" charset="0"/>
            </a:rPr>
            <a:t>const</a:t>
          </a:r>
          <a:r>
            <a:rPr lang="en-US" sz="1600" kern="1200" dirty="0">
              <a:latin typeface="Bahnschrift Light" panose="020B0502040204020203" pitchFamily="34" charset="0"/>
            </a:rPr>
            <a:t>. This means that within the function, you cannot modify the value of </a:t>
          </a:r>
          <a:r>
            <a:rPr lang="en-US" sz="1600" b="1" kern="1200" dirty="0">
              <a:latin typeface="Bahnschrift Light" panose="020B0502040204020203" pitchFamily="34" charset="0"/>
            </a:rPr>
            <a:t>num </a:t>
          </a:r>
          <a:r>
            <a:rPr lang="en-US" sz="1600" kern="1200" dirty="0">
              <a:latin typeface="Bahnschrift Light" panose="020B0502040204020203" pitchFamily="34" charset="0"/>
            </a:rPr>
            <a:t>as attempted by the commented-out line </a:t>
          </a:r>
          <a:r>
            <a:rPr lang="en-US" sz="1600" b="1" kern="1200" dirty="0">
              <a:latin typeface="Bahnschrift Light" panose="020B0502040204020203" pitchFamily="34" charset="0"/>
            </a:rPr>
            <a:t>‘num = 10</a:t>
          </a:r>
          <a:r>
            <a:rPr lang="en-US" sz="1600" kern="1200" dirty="0">
              <a:latin typeface="Bahnschrift Light" panose="020B0502040204020203" pitchFamily="34" charset="0"/>
            </a:rPr>
            <a:t>’.</a:t>
          </a:r>
          <a:endParaRPr lang="en-IN" sz="1600" kern="1200" dirty="0">
            <a:latin typeface="Bahnschrift Light" panose="020B0502040204020203" pitchFamily="34" charset="0"/>
          </a:endParaRPr>
        </a:p>
      </dsp:txBody>
      <dsp:txXfrm>
        <a:off x="946451" y="2163828"/>
        <a:ext cx="2839354" cy="18929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59B283-96D0-4FE2-B53F-1EB06336537D}">
      <dsp:nvSpPr>
        <dsp:cNvPr id="0" name=""/>
        <dsp:cNvSpPr/>
      </dsp:nvSpPr>
      <dsp:spPr>
        <a:xfrm>
          <a:off x="0" y="500262"/>
          <a:ext cx="5217173" cy="794503"/>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 vs. C++:</a:t>
          </a:r>
        </a:p>
      </dsp:txBody>
      <dsp:txXfrm>
        <a:off x="38784" y="539046"/>
        <a:ext cx="5139605" cy="716935"/>
      </dsp:txXfrm>
    </dsp:sp>
    <dsp:sp modelId="{5970D32E-6387-449D-BAAB-E66AE5AA22DC}">
      <dsp:nvSpPr>
        <dsp:cNvPr id="0" name=""/>
        <dsp:cNvSpPr/>
      </dsp:nvSpPr>
      <dsp:spPr>
        <a:xfrm>
          <a:off x="0" y="1305306"/>
          <a:ext cx="5217173" cy="794503"/>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 Procedural vs. Object-Oriented Paradigm</a:t>
          </a:r>
        </a:p>
      </dsp:txBody>
      <dsp:txXfrm>
        <a:off x="38784" y="1344090"/>
        <a:ext cx="5139605" cy="716935"/>
      </dsp:txXfrm>
    </dsp:sp>
    <dsp:sp modelId="{DCFE0BD1-BF72-493F-8E4D-2244D5C41849}">
      <dsp:nvSpPr>
        <dsp:cNvPr id="0" name=""/>
        <dsp:cNvSpPr/>
      </dsp:nvSpPr>
      <dsp:spPr>
        <a:xfrm>
          <a:off x="0" y="2204469"/>
          <a:ext cx="5217173" cy="794503"/>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 C++ supports classes, objects, inheritance, and polymorphism.</a:t>
          </a:r>
        </a:p>
      </dsp:txBody>
      <dsp:txXfrm>
        <a:off x="38784" y="2243253"/>
        <a:ext cx="5139605" cy="716935"/>
      </dsp:txXfrm>
    </dsp:sp>
    <dsp:sp modelId="{C2A7324C-3F69-401E-A005-B66262F06B58}">
      <dsp:nvSpPr>
        <dsp:cNvPr id="0" name=""/>
        <dsp:cNvSpPr/>
      </dsp:nvSpPr>
      <dsp:spPr>
        <a:xfrm>
          <a:off x="0" y="3066300"/>
          <a:ext cx="5217173" cy="794503"/>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 C++ has the Standard Template Library (STL) for data structures and algorithms.</a:t>
          </a:r>
        </a:p>
      </dsp:txBody>
      <dsp:txXfrm>
        <a:off x="38784" y="3105084"/>
        <a:ext cx="5139605" cy="716935"/>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35"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36"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3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3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4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41"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43"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44"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45"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46"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47"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48"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0"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6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6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6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6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7"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8" name="PlaceHolder 1"/>
          <p:cNvSpPr>
            <a:spLocks noGrp="1"/>
          </p:cNvSpPr>
          <p:nvPr>
            <p:ph type="subTitle"/>
          </p:nvPr>
        </p:nvSpPr>
        <p:spPr>
          <a:xfrm>
            <a:off x="646200" y="452880"/>
            <a:ext cx="9404280" cy="64911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7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7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7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14"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7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7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7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7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7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8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8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8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8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8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8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8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9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9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9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9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9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9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16"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1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 name="PlaceHolder 1"/>
          <p:cNvSpPr>
            <a:spLocks noGrp="1"/>
          </p:cNvSpPr>
          <p:nvPr>
            <p:ph type="subTitle"/>
          </p:nvPr>
        </p:nvSpPr>
        <p:spPr>
          <a:xfrm>
            <a:off x="646200" y="452880"/>
            <a:ext cx="9404280" cy="64911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2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2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2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2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2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3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3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33"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slideLayout" Target="../slideLayouts/slideLayout1.xml"/><Relationship Id="rId8" Type="http://schemas.openxmlformats.org/officeDocument/2006/relationships/slideLayout" Target="../slideLayouts/slideLayout2.xml"/><Relationship Id="rId9" Type="http://schemas.openxmlformats.org/officeDocument/2006/relationships/slideLayout" Target="../slideLayouts/slideLayout3.xml"/><Relationship Id="rId10" Type="http://schemas.openxmlformats.org/officeDocument/2006/relationships/slideLayout" Target="../slideLayouts/slideLayout4.xml"/><Relationship Id="rId11" Type="http://schemas.openxmlformats.org/officeDocument/2006/relationships/slideLayout" Target="../slideLayouts/slideLayout5.xml"/><Relationship Id="rId12" Type="http://schemas.openxmlformats.org/officeDocument/2006/relationships/slideLayout" Target="../slideLayouts/slideLayout6.xml"/><Relationship Id="rId13" Type="http://schemas.openxmlformats.org/officeDocument/2006/relationships/slideLayout" Target="../slideLayouts/slideLayout7.xml"/><Relationship Id="rId14" Type="http://schemas.openxmlformats.org/officeDocument/2006/relationships/slideLayout" Target="../slideLayouts/slideLayout8.xml"/><Relationship Id="rId15" Type="http://schemas.openxmlformats.org/officeDocument/2006/relationships/slideLayout" Target="../slideLayouts/slideLayout9.xml"/><Relationship Id="rId16" Type="http://schemas.openxmlformats.org/officeDocument/2006/relationships/slideLayout" Target="../slideLayouts/slideLayout10.xml"/><Relationship Id="rId17" Type="http://schemas.openxmlformats.org/officeDocument/2006/relationships/slideLayout" Target="../slideLayouts/slideLayout11.xml"/><Relationship Id="rId18"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slideLayout" Target="../slideLayouts/slideLayout13.xml"/><Relationship Id="rId8" Type="http://schemas.openxmlformats.org/officeDocument/2006/relationships/slideLayout" Target="../slideLayouts/slideLayout14.xml"/><Relationship Id="rId9" Type="http://schemas.openxmlformats.org/officeDocument/2006/relationships/slideLayout" Target="../slideLayouts/slideLayout15.xml"/><Relationship Id="rId10" Type="http://schemas.openxmlformats.org/officeDocument/2006/relationships/slideLayout" Target="../slideLayouts/slideLayout16.xml"/><Relationship Id="rId11" Type="http://schemas.openxmlformats.org/officeDocument/2006/relationships/slideLayout" Target="../slideLayouts/slideLayout17.xml"/><Relationship Id="rId12" Type="http://schemas.openxmlformats.org/officeDocument/2006/relationships/slideLayout" Target="../slideLayouts/slideLayout18.xml"/><Relationship Id="rId13" Type="http://schemas.openxmlformats.org/officeDocument/2006/relationships/slideLayout" Target="../slideLayouts/slideLayout19.xml"/><Relationship Id="rId14" Type="http://schemas.openxmlformats.org/officeDocument/2006/relationships/slideLayout" Target="../slideLayouts/slideLayout20.xml"/><Relationship Id="rId15" Type="http://schemas.openxmlformats.org/officeDocument/2006/relationships/slideLayout" Target="../slideLayouts/slideLayout21.xml"/><Relationship Id="rId16" Type="http://schemas.openxmlformats.org/officeDocument/2006/relationships/slideLayout" Target="../slideLayouts/slideLayout22.xml"/><Relationship Id="rId17" Type="http://schemas.openxmlformats.org/officeDocument/2006/relationships/slideLayout" Target="../slideLayouts/slideLayout23.xml"/><Relationship Id="rId18"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00325d"/>
            </a:gs>
            <a:gs pos="100000">
              <a:srgbClr val="00325d"/>
            </a:gs>
          </a:gsLst>
          <a:lin ang="2100000"/>
        </a:gradFill>
      </p:bgPr>
    </p:bg>
    <p:spTree>
      <p:nvGrpSpPr>
        <p:cNvPr id="1" name=""/>
        <p:cNvGrpSpPr/>
        <p:nvPr/>
      </p:nvGrpSpPr>
      <p:grpSpPr>
        <a:xfrm>
          <a:off x="0" y="0"/>
          <a:ext cx="0" cy="0"/>
          <a:chOff x="0" y="0"/>
          <a:chExt cx="0" cy="0"/>
        </a:xfrm>
      </p:grpSpPr>
      <p:pic>
        <p:nvPicPr>
          <p:cNvPr id="0" name="Picture 7" descr=""/>
          <p:cNvPicPr/>
          <p:nvPr/>
        </p:nvPicPr>
        <p:blipFill>
          <a:blip r:embed="rId2"/>
          <a:srcRect l="3610" t="0" r="0" b="0"/>
          <a:stretch/>
        </p:blipFill>
        <p:spPr>
          <a:xfrm>
            <a:off x="0" y="2669760"/>
            <a:ext cx="4036680" cy="4187880"/>
          </a:xfrm>
          <a:prstGeom prst="rect">
            <a:avLst/>
          </a:prstGeom>
          <a:ln w="0">
            <a:noFill/>
          </a:ln>
        </p:spPr>
      </p:pic>
      <p:pic>
        <p:nvPicPr>
          <p:cNvPr id="1" name="Picture 6" descr=""/>
          <p:cNvPicPr/>
          <p:nvPr/>
        </p:nvPicPr>
        <p:blipFill>
          <a:blip r:embed="rId3"/>
          <a:srcRect l="35647" t="0" r="0" b="0"/>
          <a:stretch/>
        </p:blipFill>
        <p:spPr>
          <a:xfrm>
            <a:off x="0" y="2892240"/>
            <a:ext cx="1522080" cy="2365200"/>
          </a:xfrm>
          <a:prstGeom prst="rect">
            <a:avLst/>
          </a:prstGeom>
          <a:ln w="0">
            <a:noFill/>
          </a:ln>
        </p:spPr>
      </p:pic>
      <p:sp>
        <p:nvSpPr>
          <p:cNvPr id="2" name="Oval 15" hidden="1"/>
          <p:cNvSpPr/>
          <p:nvPr/>
        </p:nvSpPr>
        <p:spPr>
          <a:xfrm>
            <a:off x="8609040" y="1676520"/>
            <a:ext cx="2819160" cy="2819160"/>
          </a:xfrm>
          <a:prstGeom prst="ellipse">
            <a:avLst/>
          </a:prstGeom>
          <a:gradFill rotWithShape="0">
            <a:gsLst>
              <a:gs pos="0">
                <a:srgbClr val="50b9c1">
                  <a:alpha val="7058"/>
                </a:srgbClr>
              </a:gs>
              <a:gs pos="100000">
                <a:srgbClr val="50b9c1">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3" name="Picture 8" descr=""/>
          <p:cNvPicPr/>
          <p:nvPr/>
        </p:nvPicPr>
        <p:blipFill>
          <a:blip r:embed="rId4"/>
          <a:srcRect l="0" t="28812" r="0" b="0"/>
          <a:stretch/>
        </p:blipFill>
        <p:spPr>
          <a:xfrm>
            <a:off x="7999560" y="0"/>
            <a:ext cx="1603080" cy="1141200"/>
          </a:xfrm>
          <a:prstGeom prst="rect">
            <a:avLst/>
          </a:prstGeom>
          <a:ln w="0">
            <a:noFill/>
          </a:ln>
        </p:spPr>
      </p:pic>
      <p:pic>
        <p:nvPicPr>
          <p:cNvPr id="4" name="Picture 9" descr=""/>
          <p:cNvPicPr/>
          <p:nvPr/>
        </p:nvPicPr>
        <p:blipFill>
          <a:blip r:embed="rId5"/>
          <a:srcRect l="0" t="0" r="0" b="23333"/>
          <a:stretch/>
        </p:blipFill>
        <p:spPr>
          <a:xfrm>
            <a:off x="8605800" y="6095880"/>
            <a:ext cx="993240" cy="761760"/>
          </a:xfrm>
          <a:prstGeom prst="rect">
            <a:avLst/>
          </a:prstGeom>
          <a:ln w="0">
            <a:noFill/>
          </a:ln>
        </p:spPr>
      </p:pic>
      <p:sp>
        <p:nvSpPr>
          <p:cNvPr id="5" name="Rectangle 13" hidden="1"/>
          <p:cNvSpPr/>
          <p:nvPr/>
        </p:nvSpPr>
        <p:spPr>
          <a:xfrm>
            <a:off x="10437840" y="0"/>
            <a:ext cx="685440" cy="114264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6" name="Picture 5" descr="A picture containing graphical user interface&#10;&#10;Description automatically generated"/>
          <p:cNvPicPr/>
          <p:nvPr/>
        </p:nvPicPr>
        <p:blipFill>
          <a:blip r:embed="rId6"/>
          <a:stretch/>
        </p:blipFill>
        <p:spPr>
          <a:xfrm>
            <a:off x="0" y="0"/>
            <a:ext cx="12191760" cy="6857640"/>
          </a:xfrm>
          <a:prstGeom prst="rect">
            <a:avLst/>
          </a:prstGeom>
          <a:ln w="0">
            <a:noFill/>
          </a:ln>
        </p:spPr>
      </p:pic>
      <p:sp>
        <p:nvSpPr>
          <p:cNvPr id="7" name="PlaceHolder 1"/>
          <p:cNvSpPr>
            <a:spLocks noGrp="1"/>
          </p:cNvSpPr>
          <p:nvPr>
            <p:ph type="body"/>
          </p:nvPr>
        </p:nvSpPr>
        <p:spPr>
          <a:xfrm>
            <a:off x="1116720" y="4753800"/>
            <a:ext cx="5766120" cy="252000"/>
          </a:xfrm>
          <a:prstGeom prst="rect">
            <a:avLst/>
          </a:prstGeom>
        </p:spPr>
        <p:txBody>
          <a:bodyPr lIns="0" rIns="0" tIns="0" bIns="0" anchor="ctr">
            <a:noAutofit/>
          </a:bodyPr>
          <a:p>
            <a:pPr>
              <a:lnSpc>
                <a:spcPct val="100000"/>
              </a:lnSpc>
              <a:tabLst>
                <a:tab algn="l" pos="0"/>
              </a:tabLst>
            </a:pPr>
            <a:r>
              <a:rPr b="1" lang="en-US" sz="1470" spc="-1" strike="noStrike">
                <a:solidFill>
                  <a:srgbClr val="000000"/>
                </a:solidFill>
                <a:latin typeface="Century Gothic"/>
              </a:rPr>
              <a:t>_Author</a:t>
            </a:r>
            <a:endParaRPr b="0" lang="en-US" sz="1470" spc="-1" strike="noStrike">
              <a:solidFill>
                <a:srgbClr val="ffffff"/>
              </a:solidFill>
              <a:latin typeface="Century Gothic"/>
            </a:endParaRPr>
          </a:p>
        </p:txBody>
      </p:sp>
      <p:sp>
        <p:nvSpPr>
          <p:cNvPr id="8" name="PlaceHolder 2"/>
          <p:cNvSpPr>
            <a:spLocks noGrp="1"/>
          </p:cNvSpPr>
          <p:nvPr>
            <p:ph type="body"/>
          </p:nvPr>
        </p:nvSpPr>
        <p:spPr>
          <a:xfrm>
            <a:off x="1116720" y="5006160"/>
            <a:ext cx="5766120" cy="252000"/>
          </a:xfrm>
          <a:prstGeom prst="rect">
            <a:avLst/>
          </a:prstGeom>
        </p:spPr>
        <p:txBody>
          <a:bodyPr lIns="0" rIns="0" tIns="0" bIns="0" anchor="ctr">
            <a:noAutofit/>
          </a:bodyPr>
          <a:p>
            <a:pPr>
              <a:lnSpc>
                <a:spcPct val="100000"/>
              </a:lnSpc>
              <a:tabLst>
                <a:tab algn="l" pos="0"/>
              </a:tabLst>
            </a:pPr>
            <a:r>
              <a:rPr b="0" lang="en-US" sz="1470" spc="-1" strike="noStrike">
                <a:solidFill>
                  <a:srgbClr val="000000"/>
                </a:solidFill>
                <a:latin typeface="Century Gothic"/>
              </a:rPr>
              <a:t>_Business</a:t>
            </a:r>
            <a:endParaRPr b="0" lang="en-US" sz="1470" spc="-1" strike="noStrike">
              <a:solidFill>
                <a:srgbClr val="ffffff"/>
              </a:solidFill>
              <a:latin typeface="Century Gothic"/>
            </a:endParaRPr>
          </a:p>
        </p:txBody>
      </p:sp>
      <p:sp>
        <p:nvSpPr>
          <p:cNvPr id="9" name="PlaceHolder 3"/>
          <p:cNvSpPr>
            <a:spLocks noGrp="1"/>
          </p:cNvSpPr>
          <p:nvPr>
            <p:ph type="body"/>
          </p:nvPr>
        </p:nvSpPr>
        <p:spPr>
          <a:xfrm>
            <a:off x="1116720" y="5258520"/>
            <a:ext cx="5766120" cy="252000"/>
          </a:xfrm>
          <a:prstGeom prst="rect">
            <a:avLst/>
          </a:prstGeom>
        </p:spPr>
        <p:txBody>
          <a:bodyPr lIns="0" rIns="0" tIns="0" bIns="0" anchor="ctr">
            <a:noAutofit/>
          </a:bodyPr>
          <a:p>
            <a:pPr>
              <a:lnSpc>
                <a:spcPct val="100000"/>
              </a:lnSpc>
              <a:tabLst>
                <a:tab algn="l" pos="0"/>
              </a:tabLst>
            </a:pPr>
            <a:r>
              <a:rPr b="0" lang="en-US" sz="1470" spc="-1" strike="noStrike">
                <a:solidFill>
                  <a:srgbClr val="000000"/>
                </a:solidFill>
                <a:latin typeface="Century Gothic"/>
              </a:rPr>
              <a:t>_Date</a:t>
            </a:r>
            <a:endParaRPr b="0" lang="en-US" sz="1470" spc="-1" strike="noStrike">
              <a:solidFill>
                <a:srgbClr val="ffffff"/>
              </a:solidFill>
              <a:latin typeface="Century Gothic"/>
            </a:endParaRPr>
          </a:p>
        </p:txBody>
      </p:sp>
      <p:sp>
        <p:nvSpPr>
          <p:cNvPr id="10" name="PlaceHolder 4"/>
          <p:cNvSpPr>
            <a:spLocks noGrp="1"/>
          </p:cNvSpPr>
          <p:nvPr>
            <p:ph type="body"/>
          </p:nvPr>
        </p:nvSpPr>
        <p:spPr>
          <a:xfrm>
            <a:off x="1116720" y="2718360"/>
            <a:ext cx="8226000" cy="1608840"/>
          </a:xfrm>
          <a:prstGeom prst="rect">
            <a:avLst/>
          </a:prstGeom>
        </p:spPr>
        <p:txBody>
          <a:bodyPr lIns="0" rIns="0" tIns="0" bIns="0">
            <a:noAutofit/>
          </a:bodyPr>
          <a:p>
            <a:pPr>
              <a:lnSpc>
                <a:spcPct val="100000"/>
              </a:lnSpc>
              <a:tabLst>
                <a:tab algn="l" pos="0"/>
              </a:tabLst>
            </a:pPr>
            <a:r>
              <a:rPr b="0" lang="en-US" sz="4800" spc="-1" strike="noStrike">
                <a:solidFill>
                  <a:srgbClr val="000000"/>
                </a:solidFill>
                <a:latin typeface="Century Gothic"/>
              </a:rPr>
              <a:t>Presentation title 36pt</a:t>
            </a:r>
            <a:endParaRPr b="0" lang="en-US" sz="4800" spc="-1" strike="noStrike">
              <a:solidFill>
                <a:srgbClr val="ffffff"/>
              </a:solidFill>
              <a:latin typeface="Century Gothic"/>
            </a:endParaRPr>
          </a:p>
        </p:txBody>
      </p:sp>
      <p:sp>
        <p:nvSpPr>
          <p:cNvPr id="11" name="Rectangle 2" hidden="1"/>
          <p:cNvSpPr/>
          <p:nvPr/>
        </p:nvSpPr>
        <p:spPr>
          <a:xfrm>
            <a:off x="0" y="0"/>
            <a:ext cx="211320" cy="211320"/>
          </a:xfrm>
          <a:prstGeom prst="rect">
            <a:avLst/>
          </a:prstGeom>
          <a:solidFill>
            <a:srgbClr val="0089c4"/>
          </a:solidFill>
          <a:ln w="25400">
            <a:solidFill>
              <a:srgbClr val="0089c4"/>
            </a:solidFill>
            <a:round/>
          </a:ln>
        </p:spPr>
        <p:style>
          <a:lnRef idx="2">
            <a:schemeClr val="accent1">
              <a:shade val="50000"/>
            </a:schemeClr>
          </a:lnRef>
          <a:fillRef idx="1">
            <a:schemeClr val="accent1"/>
          </a:fillRef>
          <a:effectRef idx="0">
            <a:schemeClr val="accent1"/>
          </a:effectRef>
          <a:fontRef idx="minor"/>
        </p:style>
      </p:sp>
      <p:sp>
        <p:nvSpPr>
          <p:cNvPr id="12" name="PlaceHolder 5"/>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ffffff"/>
                </a:solidFill>
                <a:latin typeface="Century Gothic"/>
              </a:rPr>
              <a:t>Click to edit the title text format</a:t>
            </a:r>
            <a:endParaRPr b="0" lang="en-US" sz="1800" spc="-1" strike="noStrike">
              <a:solidFill>
                <a:srgbClr val="ffffff"/>
              </a:solidFill>
              <a:latin typeface="Century Gothic"/>
            </a:endParaRPr>
          </a:p>
        </p:txBody>
      </p:sp>
    </p:spTree>
  </p:cSld>
  <p:clrMap bg1="lt1" bg2="lt2" tx1="dk1" tx2="dk2" accent1="accent1" accent2="accent2" accent3="accent3" accent4="accent4" accent5="accent5" accent6="accent6" hlink="hlink" folHlink="fol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49" name="Picture 7" descr=""/>
          <p:cNvPicPr/>
          <p:nvPr/>
        </p:nvPicPr>
        <p:blipFill>
          <a:blip r:embed="rId3"/>
          <a:srcRect l="3610" t="0" r="0" b="0"/>
          <a:stretch/>
        </p:blipFill>
        <p:spPr>
          <a:xfrm>
            <a:off x="0" y="2669760"/>
            <a:ext cx="4036680" cy="4187880"/>
          </a:xfrm>
          <a:prstGeom prst="rect">
            <a:avLst/>
          </a:prstGeom>
          <a:ln w="0">
            <a:noFill/>
          </a:ln>
        </p:spPr>
      </p:pic>
      <p:pic>
        <p:nvPicPr>
          <p:cNvPr id="50" name="Picture 6" descr=""/>
          <p:cNvPicPr/>
          <p:nvPr/>
        </p:nvPicPr>
        <p:blipFill>
          <a:blip r:embed="rId4"/>
          <a:srcRect l="35647" t="0" r="0" b="0"/>
          <a:stretch/>
        </p:blipFill>
        <p:spPr>
          <a:xfrm>
            <a:off x="0" y="2892240"/>
            <a:ext cx="1522080" cy="2365200"/>
          </a:xfrm>
          <a:prstGeom prst="rect">
            <a:avLst/>
          </a:prstGeom>
          <a:ln w="0">
            <a:noFill/>
          </a:ln>
        </p:spPr>
      </p:pic>
      <p:sp>
        <p:nvSpPr>
          <p:cNvPr id="51" name="Oval 15"/>
          <p:cNvSpPr/>
          <p:nvPr/>
        </p:nvSpPr>
        <p:spPr>
          <a:xfrm>
            <a:off x="8609040" y="1676520"/>
            <a:ext cx="2819160" cy="2819160"/>
          </a:xfrm>
          <a:prstGeom prst="ellipse">
            <a:avLst/>
          </a:prstGeom>
          <a:gradFill rotWithShape="0">
            <a:gsLst>
              <a:gs pos="0">
                <a:srgbClr val="50b9c1">
                  <a:alpha val="7058"/>
                </a:srgbClr>
              </a:gs>
              <a:gs pos="100000">
                <a:srgbClr val="50b9c1">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52" name="Picture 8" descr=""/>
          <p:cNvPicPr/>
          <p:nvPr/>
        </p:nvPicPr>
        <p:blipFill>
          <a:blip r:embed="rId5"/>
          <a:srcRect l="0" t="28812" r="0" b="0"/>
          <a:stretch/>
        </p:blipFill>
        <p:spPr>
          <a:xfrm>
            <a:off x="7999560" y="0"/>
            <a:ext cx="1603080" cy="1141200"/>
          </a:xfrm>
          <a:prstGeom prst="rect">
            <a:avLst/>
          </a:prstGeom>
          <a:ln w="0">
            <a:noFill/>
          </a:ln>
        </p:spPr>
      </p:pic>
      <p:pic>
        <p:nvPicPr>
          <p:cNvPr id="53" name="Picture 9" descr=""/>
          <p:cNvPicPr/>
          <p:nvPr/>
        </p:nvPicPr>
        <p:blipFill>
          <a:blip r:embed="rId6"/>
          <a:srcRect l="0" t="0" r="0" b="23333"/>
          <a:stretch/>
        </p:blipFill>
        <p:spPr>
          <a:xfrm>
            <a:off x="8605800" y="6095880"/>
            <a:ext cx="993240" cy="761760"/>
          </a:xfrm>
          <a:prstGeom prst="rect">
            <a:avLst/>
          </a:prstGeom>
          <a:ln w="0">
            <a:noFill/>
          </a:ln>
        </p:spPr>
      </p:pic>
      <p:sp>
        <p:nvSpPr>
          <p:cNvPr id="54" name="Rectangle 13"/>
          <p:cNvSpPr/>
          <p:nvPr/>
        </p:nvSpPr>
        <p:spPr>
          <a:xfrm>
            <a:off x="10437840" y="0"/>
            <a:ext cx="685440" cy="114264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55" name="PlaceHolder 1"/>
          <p:cNvSpPr>
            <a:spLocks noGrp="1"/>
          </p:cNvSpPr>
          <p:nvPr>
            <p:ph type="title"/>
          </p:nvPr>
        </p:nvSpPr>
        <p:spPr>
          <a:xfrm>
            <a:off x="646200" y="452880"/>
            <a:ext cx="9404280" cy="1400040"/>
          </a:xfrm>
          <a:prstGeom prst="rect">
            <a:avLst/>
          </a:prstGeom>
        </p:spPr>
        <p:txBody>
          <a:bodyPr>
            <a:noAutofit/>
          </a:bodyPr>
          <a:p>
            <a:pPr>
              <a:lnSpc>
                <a:spcPct val="100000"/>
              </a:lnSpc>
            </a:pPr>
            <a:r>
              <a:rPr b="0" lang="en-US" sz="4200" spc="-1" strike="noStrike">
                <a:solidFill>
                  <a:srgbClr val="ebebeb"/>
                </a:solidFill>
                <a:latin typeface="Century Gothic"/>
              </a:rPr>
              <a:t>Click to edit Master title style</a:t>
            </a:r>
            <a:endParaRPr b="0" lang="en-US" sz="4200" spc="-1" strike="noStrike">
              <a:solidFill>
                <a:srgbClr val="ffffff"/>
              </a:solidFill>
              <a:latin typeface="Century Gothic"/>
            </a:endParaRPr>
          </a:p>
        </p:txBody>
      </p:sp>
      <p:sp>
        <p:nvSpPr>
          <p:cNvPr id="56" name="PlaceHolder 2"/>
          <p:cNvSpPr>
            <a:spLocks noGrp="1"/>
          </p:cNvSpPr>
          <p:nvPr>
            <p:ph type="dt"/>
          </p:nvPr>
        </p:nvSpPr>
        <p:spPr>
          <a:xfrm rot="5400000">
            <a:off x="10155600" y="1790640"/>
            <a:ext cx="990360" cy="304560"/>
          </a:xfrm>
          <a:prstGeom prst="rect">
            <a:avLst/>
          </a:prstGeom>
        </p:spPr>
        <p:txBody>
          <a:bodyPr>
            <a:noAutofit/>
          </a:bodyPr>
          <a:p>
            <a:pPr>
              <a:lnSpc>
                <a:spcPct val="100000"/>
              </a:lnSpc>
            </a:pPr>
            <a:fld id="{8D198094-41AF-48E7-BB5B-815D5B467A36}" type="datetime">
              <a:rPr b="0" lang="en-IN" sz="1100" spc="-1" strike="noStrike">
                <a:solidFill>
                  <a:srgbClr val="ffffff">
                    <a:alpha val="60000"/>
                  </a:srgbClr>
                </a:solidFill>
                <a:latin typeface="Century Gothic"/>
              </a:rPr>
              <a:t>09/01/24</a:t>
            </a:fld>
            <a:endParaRPr b="0" lang="en-IN" sz="1100" spc="-1" strike="noStrike">
              <a:latin typeface="Times New Roman"/>
            </a:endParaRPr>
          </a:p>
        </p:txBody>
      </p:sp>
      <p:sp>
        <p:nvSpPr>
          <p:cNvPr id="57" name="PlaceHolder 3"/>
          <p:cNvSpPr>
            <a:spLocks noGrp="1"/>
          </p:cNvSpPr>
          <p:nvPr>
            <p:ph type="ftr"/>
          </p:nvPr>
        </p:nvSpPr>
        <p:spPr>
          <a:xfrm rot="5400000">
            <a:off x="8951760" y="3225240"/>
            <a:ext cx="3859560" cy="304560"/>
          </a:xfrm>
          <a:prstGeom prst="rect">
            <a:avLst/>
          </a:prstGeom>
        </p:spPr>
        <p:txBody>
          <a:bodyPr anchor="b">
            <a:noAutofit/>
          </a:bodyPr>
          <a:p>
            <a:endParaRPr b="0" lang="en-IN" sz="2400" spc="-1" strike="noStrike">
              <a:latin typeface="Times New Roman"/>
            </a:endParaRPr>
          </a:p>
        </p:txBody>
      </p:sp>
      <p:sp>
        <p:nvSpPr>
          <p:cNvPr id="58" name="PlaceHolder 4"/>
          <p:cNvSpPr>
            <a:spLocks noGrp="1"/>
          </p:cNvSpPr>
          <p:nvPr>
            <p:ph type="sldNum"/>
          </p:nvPr>
        </p:nvSpPr>
        <p:spPr>
          <a:xfrm>
            <a:off x="10352520" y="295560"/>
            <a:ext cx="837720" cy="767160"/>
          </a:xfrm>
          <a:prstGeom prst="rect">
            <a:avLst/>
          </a:prstGeom>
        </p:spPr>
        <p:txBody>
          <a:bodyPr anchor="b">
            <a:noAutofit/>
          </a:bodyPr>
          <a:p>
            <a:pPr algn="ctr">
              <a:lnSpc>
                <a:spcPct val="100000"/>
              </a:lnSpc>
            </a:pPr>
            <a:fld id="{3ADC8030-1FAA-4FE7-A7FF-E7D58008AF3C}" type="slidenum">
              <a:rPr b="0" lang="en-IN" sz="2800" spc="-1" strike="noStrike">
                <a:solidFill>
                  <a:srgbClr val="ffffff"/>
                </a:solidFill>
                <a:latin typeface="Century Gothic"/>
              </a:rPr>
              <a:t>&lt;number&gt;</a:t>
            </a:fld>
            <a:endParaRPr b="0" lang="en-IN" sz="2800" spc="-1" strike="noStrike">
              <a:latin typeface="Times New Roman"/>
            </a:endParaRPr>
          </a:p>
        </p:txBody>
      </p:sp>
      <p:sp>
        <p:nvSpPr>
          <p:cNvPr id="59"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000" spc="-1" strike="noStrike">
                <a:solidFill>
                  <a:srgbClr val="ffffff"/>
                </a:solidFill>
                <a:latin typeface="Century Gothic"/>
              </a:rPr>
              <a:t>Click to edit the outline text format</a:t>
            </a:r>
            <a:endParaRPr b="0" lang="en-US" sz="2000" spc="-1" strike="noStrike">
              <a:solidFill>
                <a:srgbClr val="ffffff"/>
              </a:solidFill>
              <a:latin typeface="Century Gothic"/>
            </a:endParaRPr>
          </a:p>
          <a:p>
            <a:pPr lvl="1" marL="864000" indent="-324000">
              <a:spcBef>
                <a:spcPts val="1134"/>
              </a:spcBef>
              <a:buClr>
                <a:srgbClr val="000000"/>
              </a:buClr>
              <a:buSzPct val="75000"/>
              <a:buFont typeface="Symbol" charset="2"/>
              <a:buChar char=""/>
            </a:pPr>
            <a:r>
              <a:rPr b="0" lang="en-US" sz="1600" spc="-1" strike="noStrike">
                <a:solidFill>
                  <a:srgbClr val="ffffff"/>
                </a:solidFill>
                <a:latin typeface="Century Gothic"/>
              </a:rPr>
              <a:t>Second Outline Level</a:t>
            </a:r>
            <a:endParaRPr b="0" lang="en-US" sz="1600" spc="-1" strike="noStrike">
              <a:solidFill>
                <a:srgbClr val="ffffff"/>
              </a:solidFill>
              <a:latin typeface="Century Gothic"/>
            </a:endParaRPr>
          </a:p>
          <a:p>
            <a:pPr lvl="2" marL="1296000" indent="-288000">
              <a:spcBef>
                <a:spcPts val="850"/>
              </a:spcBef>
              <a:buClr>
                <a:srgbClr val="000000"/>
              </a:buClr>
              <a:buSzPct val="45000"/>
              <a:buFont typeface="Wingdings" charset="2"/>
              <a:buChar char=""/>
            </a:pPr>
            <a:r>
              <a:rPr b="0" lang="en-US" sz="1400" spc="-1" strike="noStrike">
                <a:solidFill>
                  <a:srgbClr val="ffffff"/>
                </a:solidFill>
                <a:latin typeface="Century Gothic"/>
              </a:rPr>
              <a:t>Third Outline Level</a:t>
            </a:r>
            <a:endParaRPr b="0" lang="en-US" sz="1400" spc="-1" strike="noStrike">
              <a:solidFill>
                <a:srgbClr val="ffffff"/>
              </a:solidFill>
              <a:latin typeface="Century Gothic"/>
            </a:endParaRPr>
          </a:p>
          <a:p>
            <a:pPr lvl="3" marL="1728000" indent="-216000">
              <a:spcBef>
                <a:spcPts val="567"/>
              </a:spcBef>
              <a:buClr>
                <a:srgbClr val="000000"/>
              </a:buClr>
              <a:buSzPct val="75000"/>
              <a:buFont typeface="Symbol" charset="2"/>
              <a:buChar char=""/>
            </a:pPr>
            <a:r>
              <a:rPr b="0" lang="en-US" sz="1400" spc="-1" strike="noStrike">
                <a:solidFill>
                  <a:srgbClr val="ffffff"/>
                </a:solidFill>
                <a:latin typeface="Century Gothic"/>
              </a:rPr>
              <a:t>Fourth Outline Level</a:t>
            </a:r>
            <a:endParaRPr b="0" lang="en-US" sz="1400" spc="-1" strike="noStrike">
              <a:solidFill>
                <a:srgbClr val="ffffff"/>
              </a:solidFill>
              <a:latin typeface="Century Gothic"/>
            </a:endParaRPr>
          </a:p>
          <a:p>
            <a:pPr lvl="4" marL="2160000" indent="-216000">
              <a:spcBef>
                <a:spcPts val="283"/>
              </a:spcBef>
              <a:buClr>
                <a:srgbClr val="000000"/>
              </a:buClr>
              <a:buSzPct val="45000"/>
              <a:buFont typeface="Wingdings" charset="2"/>
              <a:buChar char=""/>
            </a:pPr>
            <a:r>
              <a:rPr b="0" lang="en-US" sz="2000" spc="-1" strike="noStrike">
                <a:solidFill>
                  <a:srgbClr val="ffffff"/>
                </a:solidFill>
                <a:latin typeface="Century Gothic"/>
              </a:rPr>
              <a:t>Fifth Outline Level</a:t>
            </a:r>
            <a:endParaRPr b="0" lang="en-US" sz="2000" spc="-1" strike="noStrike">
              <a:solidFill>
                <a:srgbClr val="ffffff"/>
              </a:solidFill>
              <a:latin typeface="Century Gothic"/>
            </a:endParaRPr>
          </a:p>
          <a:p>
            <a:pPr lvl="5" marL="2592000" indent="-216000">
              <a:spcBef>
                <a:spcPts val="283"/>
              </a:spcBef>
              <a:buClr>
                <a:srgbClr val="000000"/>
              </a:buClr>
              <a:buSzPct val="45000"/>
              <a:buFont typeface="Wingdings" charset="2"/>
              <a:buChar char=""/>
            </a:pPr>
            <a:r>
              <a:rPr b="0" lang="en-US" sz="2000" spc="-1" strike="noStrike">
                <a:solidFill>
                  <a:srgbClr val="ffffff"/>
                </a:solidFill>
                <a:latin typeface="Century Gothic"/>
              </a:rPr>
              <a:t>Sixth Outline Level</a:t>
            </a:r>
            <a:endParaRPr b="0" lang="en-US" sz="2000" spc="-1" strike="noStrike">
              <a:solidFill>
                <a:srgbClr val="ffffff"/>
              </a:solidFill>
              <a:latin typeface="Century Gothic"/>
            </a:endParaRPr>
          </a:p>
          <a:p>
            <a:pPr lvl="6" marL="3024000" indent="-216000">
              <a:spcBef>
                <a:spcPts val="283"/>
              </a:spcBef>
              <a:buClr>
                <a:srgbClr val="000000"/>
              </a:buClr>
              <a:buSzPct val="45000"/>
              <a:buFont typeface="Wingdings" charset="2"/>
              <a:buChar char=""/>
            </a:pPr>
            <a:r>
              <a:rPr b="0" lang="en-US" sz="2000" spc="-1" strike="noStrike">
                <a:solidFill>
                  <a:srgbClr val="ffffff"/>
                </a:solidFill>
                <a:latin typeface="Century Gothic"/>
              </a:rPr>
              <a:t>Seventh Outline Level</a:t>
            </a:r>
            <a:endParaRPr b="0" lang="en-US" sz="2000" spc="-1" strike="noStrike">
              <a:solidFill>
                <a:srgbClr val="ffffff"/>
              </a:solidFill>
              <a:latin typeface="Century Gothic"/>
            </a:endParaRPr>
          </a:p>
        </p:txBody>
      </p:sp>
    </p:spTree>
  </p:cSld>
  <p:clrMap bg1="lt1" bg2="lt2" tx1="dk1" tx2="dk2" accent1="accent1" accent2="accent2" accent3="accent3" accent4="accent4" accent5="accent5" accent6="accent6" hlink="hlink" folHlink="folHlink"/>
  <p:sldLayoutIdLst>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sldMaster>
</file>

<file path=ppt/slides/_rels/slide1.xml.rels><?xml version="1.0" encoding="UTF-8"?>
<Relationships xmlns="http://schemas.openxmlformats.org/package/2006/relationships"><Relationship Id="rId1" Type="http://schemas.openxmlformats.org/officeDocument/2006/relationships/diagramData" Target="../diagrams/data1.xml"/><Relationship Id="rId2" Type="http://schemas.openxmlformats.org/officeDocument/2006/relationships/diagramLayout" Target="../diagrams/layout1.xml"/><Relationship Id="rId3" Type="http://schemas.openxmlformats.org/officeDocument/2006/relationships/diagramQuickStyle" Target="../diagrams/quickStyle1.xml"/><Relationship Id="rId4" Type="http://schemas.openxmlformats.org/officeDocument/2006/relationships/diagramColors" Target="../diagrams/colors1.xml"/><Relationship Id="rId5" Type="http://schemas.microsoft.com/office/2007/relationships/diagramDrawing" Target="../diagrams/drawing1.xml"/><Relationship Id="rId6" Type="http://schemas.openxmlformats.org/officeDocument/2006/relationships/slideLayout" Target="../slideLayouts/slideLayout17.xml"/>
</Relationships>
</file>

<file path=ppt/slides/_rels/slide10.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17.xml"/>
</Relationships>
</file>

<file path=ppt/slides/_rels/slide11.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17.xml"/>
</Relationships>
</file>

<file path=ppt/slides/_rels/slide12.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slideLayout" Target="../slideLayouts/slideLayout17.xml"/>
</Relationships>
</file>

<file path=ppt/slides/_rels/slide13.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 Id="rId9" Type="http://schemas.openxmlformats.org/officeDocument/2006/relationships/image" Target="../media/image44.png"/><Relationship Id="rId10" Type="http://schemas.openxmlformats.org/officeDocument/2006/relationships/image" Target="../media/image45.png"/><Relationship Id="rId11" Type="http://schemas.openxmlformats.org/officeDocument/2006/relationships/image" Target="../media/image46.png"/><Relationship Id="rId12" Type="http://schemas.openxmlformats.org/officeDocument/2006/relationships/image" Target="../media/image47.png"/><Relationship Id="rId13" Type="http://schemas.openxmlformats.org/officeDocument/2006/relationships/image" Target="../media/image48.png"/><Relationship Id="rId14" Type="http://schemas.openxmlformats.org/officeDocument/2006/relationships/image" Target="../media/image49.png"/><Relationship Id="rId15" Type="http://schemas.openxmlformats.org/officeDocument/2006/relationships/image" Target="../media/image50.png"/><Relationship Id="rId16" Type="http://schemas.openxmlformats.org/officeDocument/2006/relationships/image" Target="../media/image51.png"/><Relationship Id="rId17" Type="http://schemas.openxmlformats.org/officeDocument/2006/relationships/image" Target="../media/image52.png"/><Relationship Id="rId18" Type="http://schemas.openxmlformats.org/officeDocument/2006/relationships/image" Target="../media/image53.png"/><Relationship Id="rId19" Type="http://schemas.openxmlformats.org/officeDocument/2006/relationships/image" Target="../media/image54.png"/><Relationship Id="rId20" Type="http://schemas.openxmlformats.org/officeDocument/2006/relationships/image" Target="../media/image55.png"/><Relationship Id="rId21" Type="http://schemas.openxmlformats.org/officeDocument/2006/relationships/slideLayout" Target="../slideLayouts/slideLayout17.xml"/>
</Relationships>
</file>

<file path=ppt/slides/_rels/slide14.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slideLayout" Target="../slideLayouts/slideLayout17.xml"/>
</Relationships>
</file>

<file path=ppt/slides/_rels/slide15.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image" Target="../media/image61.png"/><Relationship Id="rId4" Type="http://schemas.openxmlformats.org/officeDocument/2006/relationships/slideLayout" Target="../slideLayouts/slideLayout17.xml"/>
</Relationships>
</file>

<file path=ppt/slides/_rels/slide16.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slideLayout" Target="../slideLayouts/slideLayout17.xml"/>
</Relationships>
</file>

<file path=ppt/slides/_rels/slide17.xml.rels><?xml version="1.0" encoding="UTF-8"?>
<Relationships xmlns="http://schemas.openxmlformats.org/package/2006/relationships"><Relationship Id="rId1" Type="http://schemas.openxmlformats.org/officeDocument/2006/relationships/image" Target="../media/image66.jpeg"/><Relationship Id="rId2" Type="http://schemas.openxmlformats.org/officeDocument/2006/relationships/image" Target="../media/image67.png"/><Relationship Id="rId3" Type="http://schemas.openxmlformats.org/officeDocument/2006/relationships/slideLayout" Target="../slideLayouts/slideLayout17.xml"/>
</Relationships>
</file>

<file path=ppt/slides/_rels/slide18.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image" Target="../media/image70.png"/><Relationship Id="rId4" Type="http://schemas.openxmlformats.org/officeDocument/2006/relationships/slideLayout" Target="../slideLayouts/slideLayout17.xml"/>
</Relationships>
</file>

<file path=ppt/slides/_rels/slide19.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17.xml"/>
</Relationships>
</file>

<file path=ppt/slides/_rels/slide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7.xml"/>
</Relationships>
</file>

<file path=ppt/slides/_rels/slide20.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image" Target="../media/image74.png"/><Relationship Id="rId3" Type="http://schemas.openxmlformats.org/officeDocument/2006/relationships/image" Target="../media/image75.png"/><Relationship Id="rId4" Type="http://schemas.openxmlformats.org/officeDocument/2006/relationships/slideLayout" Target="../slideLayouts/slideLayout17.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7.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7.xml"/>
</Relationships>
</file>

<file path=ppt/slides/_rels/slide23.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77.pn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81.jpeg"/><Relationship Id="rId7" Type="http://schemas.openxmlformats.org/officeDocument/2006/relationships/slideLayout" Target="../slideLayouts/slideLayout17.xml"/>
</Relationships>
</file>

<file path=ppt/slides/_rels/slide24.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17.xml"/>
</Relationships>
</file>

<file path=ppt/slides/_rels/slide25.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17.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7.xml"/>
</Relationships>
</file>

<file path=ppt/slides/_rels/slide27.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image" Target="../media/image85.png"/><Relationship Id="rId3" Type="http://schemas.openxmlformats.org/officeDocument/2006/relationships/slideLayout" Target="../slideLayouts/slideLayout17.xml"/>
</Relationships>
</file>

<file path=ppt/slides/_rels/slide28.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image" Target="../media/image87.png"/><Relationship Id="rId3" Type="http://schemas.openxmlformats.org/officeDocument/2006/relationships/image" Target="../media/image88.png"/><Relationship Id="rId4" Type="http://schemas.openxmlformats.org/officeDocument/2006/relationships/slideLayout" Target="../slideLayouts/slideLayout17.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7.xml"/>
</Relationships>
</file>

<file path=ppt/slides/_rels/slide3.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17.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7.xml"/>
</Relationships>
</file>

<file path=ppt/slides/_rels/slide31.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image" Target="../media/image90.png"/><Relationship Id="rId3" Type="http://schemas.openxmlformats.org/officeDocument/2006/relationships/slideLayout" Target="../slideLayouts/slideLayout17.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7.xml"/>
</Relationships>
</file>

<file path=ppt/slides/_rels/slide33.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7.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7.xml"/>
</Relationships>
</file>

<file path=ppt/slides/_rels/slide35.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7.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7.xml"/>
</Relationships>
</file>

<file path=ppt/slides/_rels/slide37.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image" Target="../media/image94.png"/><Relationship Id="rId3" Type="http://schemas.openxmlformats.org/officeDocument/2006/relationships/slideLayout" Target="../slideLayouts/slideLayout17.xml"/>
</Relationships>
</file>

<file path=ppt/slides/_rels/slide38.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slideLayout" Target="../slideLayouts/slideLayout17.xml"/>
</Relationships>
</file>

<file path=ppt/slides/_rels/slide39.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7.xml"/>
</Relationships>
</file>

<file path=ppt/slides/_rels/slide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slideLayout" Target="../slideLayouts/slideLayout17.xml"/>
</Relationships>
</file>

<file path=ppt/slides/_rels/slide40.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image" Target="../media/image98.png"/><Relationship Id="rId3" Type="http://schemas.openxmlformats.org/officeDocument/2006/relationships/slideLayout" Target="../slideLayouts/slideLayout17.xml"/>
</Relationships>
</file>

<file path=ppt/slides/_rels/slide41.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image" Target="../media/image100.png"/><Relationship Id="rId3" Type="http://schemas.openxmlformats.org/officeDocument/2006/relationships/image" Target="../media/image101.png"/><Relationship Id="rId4" Type="http://schemas.openxmlformats.org/officeDocument/2006/relationships/slideLayout" Target="../slideLayouts/slideLayout17.xml"/>
</Relationships>
</file>

<file path=ppt/slides/_rels/slide42.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image" Target="../media/image103.png"/><Relationship Id="rId3" Type="http://schemas.openxmlformats.org/officeDocument/2006/relationships/image" Target="../media/image104.png"/><Relationship Id="rId4" Type="http://schemas.openxmlformats.org/officeDocument/2006/relationships/slideLayout" Target="../slideLayouts/slideLayout17.xml"/>
</Relationships>
</file>

<file path=ppt/slides/_rels/slide43.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slideLayout" Target="../slideLayouts/slideLayout17.xml"/>
</Relationships>
</file>

<file path=ppt/slides/_rels/slide44.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07.png"/><Relationship Id="rId3" Type="http://schemas.openxmlformats.org/officeDocument/2006/relationships/slideLayout" Target="../slideLayouts/slideLayout17.xml"/>
</Relationships>
</file>

<file path=ppt/slides/_rels/slide45.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slideLayout" Target="../slideLayouts/slideLayout17.xml"/>
</Relationships>
</file>

<file path=ppt/slides/_rels/slide46.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slideLayout" Target="../slideLayouts/slideLayout17.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7.xml"/>
</Relationships>
</file>

<file path=ppt/slides/_rels/slide48.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image" Target="../media/image111.png"/><Relationship Id="rId3" Type="http://schemas.openxmlformats.org/officeDocument/2006/relationships/slideLayout" Target="../slideLayouts/slideLayout17.xml"/>
</Relationships>
</file>

<file path=ppt/slides/_rels/slide49.xml.rels><?xml version="1.0" encoding="UTF-8"?>
<Relationships xmlns="http://schemas.openxmlformats.org/package/2006/relationships"><Relationship Id="rId1" Type="http://schemas.openxmlformats.org/officeDocument/2006/relationships/diagramData" Target="../diagrams/data4.xml"/><Relationship Id="rId2" Type="http://schemas.openxmlformats.org/officeDocument/2006/relationships/diagramLayout" Target="../diagrams/layout4.xml"/><Relationship Id="rId3" Type="http://schemas.openxmlformats.org/officeDocument/2006/relationships/diagramQuickStyle" Target="../diagrams/quickStyle4.xml"/><Relationship Id="rId4" Type="http://schemas.openxmlformats.org/officeDocument/2006/relationships/diagramColors" Target="../diagrams/colors4.xml"/><Relationship Id="rId5" Type="http://schemas.microsoft.com/office/2007/relationships/diagramDrawing" Target="../diagrams/drawing4.xml"/><Relationship Id="rId6" Type="http://schemas.openxmlformats.org/officeDocument/2006/relationships/slideLayout" Target="../slideLayouts/slideLayout17.xml"/>
</Relationships>
</file>

<file path=ppt/slides/_rels/slide5.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7.xml"/>
</Relationships>
</file>

<file path=ppt/slides/_rels/slide50.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slideLayout" Target="../slideLayouts/slideLayout17.xml"/>
</Relationships>
</file>

<file path=ppt/slides/_rels/slide51.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image" Target="../media/image116.png"/><Relationship Id="rId3" Type="http://schemas.openxmlformats.org/officeDocument/2006/relationships/slideLayout" Target="../slideLayouts/slideLayout17.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7.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7.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7.xml"/>
</Relationships>
</file>

<file path=ppt/slides/_rels/slide6.xml.rels><?xml version="1.0" encoding="UTF-8"?>
<Relationships xmlns="http://schemas.openxmlformats.org/package/2006/relationships"><Relationship Id="rId1" Type="http://schemas.openxmlformats.org/officeDocument/2006/relationships/diagramData" Target="../diagrams/data2.xml"/><Relationship Id="rId2" Type="http://schemas.openxmlformats.org/officeDocument/2006/relationships/diagramLayout" Target="../diagrams/layout2.xml"/><Relationship Id="rId3" Type="http://schemas.openxmlformats.org/officeDocument/2006/relationships/diagramQuickStyle" Target="../diagrams/quickStyle2.xml"/><Relationship Id="rId4" Type="http://schemas.openxmlformats.org/officeDocument/2006/relationships/diagramColors" Target="../diagrams/colors2.xml"/><Relationship Id="rId5" Type="http://schemas.microsoft.com/office/2007/relationships/diagramDrawing" Target="../diagrams/drawing2.xml"/><Relationship Id="rId6" Type="http://schemas.openxmlformats.org/officeDocument/2006/relationships/image" Target="../media/image21.png"/><Relationship Id="rId7" Type="http://schemas.openxmlformats.org/officeDocument/2006/relationships/slideLayout" Target="../slideLayouts/slideLayout17.xml"/>
</Relationships>
</file>

<file path=ppt/slides/_rels/slide7.xml.rels><?xml version="1.0" encoding="UTF-8"?>
<Relationships xmlns="http://schemas.openxmlformats.org/package/2006/relationships"><Relationship Id="rId1" Type="http://schemas.openxmlformats.org/officeDocument/2006/relationships/diagramData" Target="../diagrams/data3.xml"/><Relationship Id="rId2" Type="http://schemas.openxmlformats.org/officeDocument/2006/relationships/diagramLayout" Target="../diagrams/layout3.xml"/><Relationship Id="rId3" Type="http://schemas.openxmlformats.org/officeDocument/2006/relationships/diagramQuickStyle" Target="../diagrams/quickStyle3.xml"/><Relationship Id="rId4" Type="http://schemas.openxmlformats.org/officeDocument/2006/relationships/diagramColors" Target="../diagrams/colors3.xml"/><Relationship Id="rId5" Type="http://schemas.microsoft.com/office/2007/relationships/diagramDrawing" Target="../diagrams/drawing3.xml"/><Relationship Id="rId6" Type="http://schemas.openxmlformats.org/officeDocument/2006/relationships/image" Target="../media/image22.png"/><Relationship Id="rId7" Type="http://schemas.openxmlformats.org/officeDocument/2006/relationships/slideLayout" Target="../slideLayouts/slideLayout17.xml"/>
</Relationships>
</file>

<file path=ppt/slides/_rels/slide8.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17.xml"/>
</Relationships>
</file>

<file path=ppt/slides/_rels/slide9.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1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96" name="Title 1"/>
          <p:cNvSpPr txBox="1"/>
          <p:nvPr/>
        </p:nvSpPr>
        <p:spPr>
          <a:xfrm>
            <a:off x="305280" y="147240"/>
            <a:ext cx="4219200" cy="4064400"/>
          </a:xfrm>
          <a:prstGeom prst="rect">
            <a:avLst/>
          </a:prstGeom>
          <a:noFill/>
          <a:ln w="0">
            <a:noFill/>
          </a:ln>
        </p:spPr>
        <p:txBody>
          <a:bodyPr anchor="ctr">
            <a:normAutofit/>
          </a:bodyPr>
          <a:p>
            <a:pPr>
              <a:lnSpc>
                <a:spcPct val="100000"/>
              </a:lnSpc>
            </a:pPr>
            <a:r>
              <a:rPr b="1" lang="en-US" sz="4800" spc="-1" strike="noStrike">
                <a:solidFill>
                  <a:srgbClr val="ffffff"/>
                </a:solidFill>
                <a:latin typeface="Century Gothic"/>
              </a:rPr>
              <a:t>Introduction to C++ Programming Language</a:t>
            </a:r>
            <a:endParaRPr b="0" lang="en-US" sz="4800" spc="-1" strike="noStrike">
              <a:solidFill>
                <a:srgbClr val="ffffff"/>
              </a:solidFill>
              <a:latin typeface="Century Gothic"/>
            </a:endParaRPr>
          </a:p>
        </p:txBody>
      </p:sp>
      <p:graphicFrame>
        <p:nvGraphicFramePr>
          <p:cNvPr id="1" name="Diagram1"/>
          <p:cNvGraphicFramePr/>
          <p:nvPr>
            <p:extLst>
              <p:ext uri="{D42A27DB-BD31-4B8C-83A1-F6EECF244321}">
                <p14:modId xmlns:p14="http://schemas.microsoft.com/office/powerpoint/2010/main" val="2752367671"/>
              </p:ext>
            </p:extLst>
          </p:nvPr>
        </p:nvGraphicFramePr>
        <p:xfrm>
          <a:off x="4138200" y="2179440"/>
          <a:ext cx="7644600" cy="42588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Title 1"/>
          <p:cNvSpPr txBox="1"/>
          <p:nvPr/>
        </p:nvSpPr>
        <p:spPr>
          <a:xfrm>
            <a:off x="354240" y="433440"/>
            <a:ext cx="4995720" cy="800640"/>
          </a:xfrm>
          <a:prstGeom prst="rect">
            <a:avLst/>
          </a:prstGeom>
          <a:noFill/>
          <a:ln w="0">
            <a:noFill/>
          </a:ln>
        </p:spPr>
        <p:txBody>
          <a:bodyPr>
            <a:noAutofit/>
          </a:bodyPr>
          <a:p>
            <a:pPr>
              <a:lnSpc>
                <a:spcPct val="100000"/>
              </a:lnSpc>
            </a:pPr>
            <a:r>
              <a:rPr b="1" lang="en-US" sz="4200" spc="-1" strike="noStrike">
                <a:solidFill>
                  <a:srgbClr val="ebebeb"/>
                </a:solidFill>
                <a:latin typeface="Bahnschrift SemiCondensed"/>
              </a:rPr>
              <a:t>Storage classes in C++</a:t>
            </a:r>
            <a:endParaRPr b="0" lang="en-US" sz="4200" spc="-1" strike="noStrike">
              <a:solidFill>
                <a:srgbClr val="ffffff"/>
              </a:solidFill>
              <a:latin typeface="Century Gothic"/>
            </a:endParaRPr>
          </a:p>
        </p:txBody>
      </p:sp>
      <p:pic>
        <p:nvPicPr>
          <p:cNvPr id="146" name="Picture 3" descr=""/>
          <p:cNvPicPr/>
          <p:nvPr/>
        </p:nvPicPr>
        <p:blipFill>
          <a:blip r:embed="rId1"/>
          <a:stretch/>
        </p:blipFill>
        <p:spPr>
          <a:xfrm>
            <a:off x="5776920" y="4578480"/>
            <a:ext cx="5918400" cy="1938600"/>
          </a:xfrm>
          <a:prstGeom prst="rect">
            <a:avLst/>
          </a:prstGeom>
          <a:ln w="0">
            <a:noFill/>
          </a:ln>
        </p:spPr>
      </p:pic>
      <p:sp>
        <p:nvSpPr>
          <p:cNvPr id="147" name="TextBox 4"/>
          <p:cNvSpPr/>
          <p:nvPr/>
        </p:nvSpPr>
        <p:spPr>
          <a:xfrm>
            <a:off x="646200" y="1507680"/>
            <a:ext cx="4357800" cy="49683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2000" spc="-1" strike="noStrike">
                <a:solidFill>
                  <a:srgbClr val="ffffff"/>
                </a:solidFill>
                <a:latin typeface="72 Light"/>
              </a:rPr>
              <a:t>Auto </a:t>
            </a:r>
            <a:r>
              <a:rPr b="0" lang="en-US" sz="2000" spc="-1" strike="noStrike">
                <a:solidFill>
                  <a:srgbClr val="ffffff"/>
                </a:solidFill>
                <a:latin typeface="72 Light"/>
              </a:rPr>
              <a:t>– the default class to which all the variables get assigned to</a:t>
            </a:r>
            <a:endParaRPr b="0" lang="en-IN" sz="2000" spc="-1" strike="noStrike">
              <a:latin typeface="Arial"/>
            </a:endParaRPr>
          </a:p>
          <a:p>
            <a:pPr>
              <a:lnSpc>
                <a:spcPct val="100000"/>
              </a:lnSpc>
            </a:pPr>
            <a:endParaRPr b="0" lang="en-IN" sz="2000" spc="-1" strike="noStrike">
              <a:latin typeface="Arial"/>
            </a:endParaRPr>
          </a:p>
          <a:p>
            <a:pPr>
              <a:lnSpc>
                <a:spcPct val="100000"/>
              </a:lnSpc>
            </a:pPr>
            <a:r>
              <a:rPr b="1" lang="en-US" sz="2000" spc="-1" strike="noStrike">
                <a:solidFill>
                  <a:srgbClr val="ffffff"/>
                </a:solidFill>
                <a:latin typeface="72 Light"/>
              </a:rPr>
              <a:t>Extern </a:t>
            </a:r>
            <a:r>
              <a:rPr b="0" lang="en-US" sz="2000" spc="-1" strike="noStrike">
                <a:solidFill>
                  <a:srgbClr val="ffffff"/>
                </a:solidFill>
                <a:latin typeface="72 Light"/>
              </a:rPr>
              <a:t>– makes a variable accessible to all blocks of scope and to other files which are part of the larger program.</a:t>
            </a:r>
            <a:endParaRPr b="0" lang="en-IN" sz="2000" spc="-1" strike="noStrike">
              <a:latin typeface="Arial"/>
            </a:endParaRPr>
          </a:p>
          <a:p>
            <a:pPr>
              <a:lnSpc>
                <a:spcPct val="100000"/>
              </a:lnSpc>
            </a:pPr>
            <a:endParaRPr b="0" lang="en-IN" sz="2000" spc="-1" strike="noStrike">
              <a:latin typeface="Arial"/>
            </a:endParaRPr>
          </a:p>
          <a:p>
            <a:pPr>
              <a:lnSpc>
                <a:spcPct val="100000"/>
              </a:lnSpc>
            </a:pPr>
            <a:r>
              <a:rPr b="1" lang="en-US" sz="2000" spc="-1" strike="noStrike">
                <a:solidFill>
                  <a:srgbClr val="ffffff"/>
                </a:solidFill>
                <a:latin typeface="72 Light"/>
              </a:rPr>
              <a:t>Static</a:t>
            </a:r>
            <a:r>
              <a:rPr b="0" lang="en-US" sz="2000" spc="-1" strike="noStrike">
                <a:solidFill>
                  <a:srgbClr val="ffffff"/>
                </a:solidFill>
                <a:latin typeface="72 Light"/>
              </a:rPr>
              <a:t> – the static keyword makes a variable retain its value even they are out of scope</a:t>
            </a:r>
            <a:endParaRPr b="0" lang="en-IN" sz="2000" spc="-1" strike="noStrike">
              <a:latin typeface="Arial"/>
            </a:endParaRPr>
          </a:p>
          <a:p>
            <a:pPr>
              <a:lnSpc>
                <a:spcPct val="100000"/>
              </a:lnSpc>
            </a:pPr>
            <a:endParaRPr b="0" lang="en-IN" sz="2000" spc="-1" strike="noStrike">
              <a:latin typeface="Arial"/>
            </a:endParaRPr>
          </a:p>
          <a:p>
            <a:pPr>
              <a:lnSpc>
                <a:spcPct val="100000"/>
              </a:lnSpc>
            </a:pPr>
            <a:r>
              <a:rPr b="1" lang="en-US" sz="2000" spc="-1" strike="noStrike">
                <a:solidFill>
                  <a:srgbClr val="ffffff"/>
                </a:solidFill>
                <a:latin typeface="72 Light"/>
              </a:rPr>
              <a:t>Register </a:t>
            </a:r>
            <a:r>
              <a:rPr b="0" lang="en-US" sz="2000" spc="-1" strike="noStrike">
                <a:solidFill>
                  <a:srgbClr val="ffffff"/>
                </a:solidFill>
                <a:latin typeface="72 Light"/>
              </a:rPr>
              <a:t>– same as auto variables  auto variables but they are stored in registers and not in memory itself.</a:t>
            </a:r>
            <a:endParaRPr b="0" lang="en-IN" sz="2000" spc="-1" strike="noStrike">
              <a:latin typeface="Arial"/>
            </a:endParaRPr>
          </a:p>
        </p:txBody>
      </p:sp>
      <p:pic>
        <p:nvPicPr>
          <p:cNvPr id="148" name="Picture 6" descr=""/>
          <p:cNvPicPr/>
          <p:nvPr/>
        </p:nvPicPr>
        <p:blipFill>
          <a:blip r:embed="rId2"/>
          <a:stretch/>
        </p:blipFill>
        <p:spPr>
          <a:xfrm>
            <a:off x="5753160" y="316440"/>
            <a:ext cx="5941800" cy="4892760"/>
          </a:xfrm>
          <a:prstGeom prst="rect">
            <a:avLst/>
          </a:prstGeom>
          <a:ln w="0">
            <a:noFill/>
          </a:ln>
        </p:spPr>
      </p:pic>
    </p:spTree>
  </p:cSld>
  <mc:AlternateContent>
    <mc:Choice Requires="p14">
      <p:transition spd="slow" p14:dur="2000"/>
    </mc:Choice>
    <mc:Fallback>
      <p:transition spd="slow"/>
    </mc:Fallback>
  </mc:AlternateContent>
  <p:timing>
    <p:tnLst>
      <p:par>
        <p:cTn id="8" dur="indefinite" restart="never" nodeType="tmRoot">
          <p:childTnLst>
            <p:seq>
              <p:cTn id="9" dur="indefinite" nodeType="mainSeq">
                <p:childTnLst>
                  <p:par>
                    <p:cTn id="10" fill="hold">
                      <p:stCondLst>
                        <p:cond delay="indefinite"/>
                      </p:stCondLst>
                      <p:childTnLst>
                        <p:par>
                          <p:cTn id="11" fill="hold">
                            <p:stCondLst>
                              <p:cond delay="0"/>
                            </p:stCondLst>
                            <p:childTnLst>
                              <p:par>
                                <p:cTn id="12" nodeType="clickEffect" fill="hold" presetClass="entr" presetID="10">
                                  <p:stCondLst>
                                    <p:cond delay="0"/>
                                  </p:stCondLst>
                                  <p:childTnLst>
                                    <p:set>
                                      <p:cBhvr>
                                        <p:cTn id="13" dur="1" fill="hold">
                                          <p:stCondLst>
                                            <p:cond delay="0"/>
                                          </p:stCondLst>
                                        </p:cTn>
                                        <p:tgtEl>
                                          <p:spTgt spid="148"/>
                                        </p:tgtEl>
                                        <p:attrNameLst>
                                          <p:attrName>style.visibility</p:attrName>
                                        </p:attrNameLst>
                                      </p:cBhvr>
                                      <p:to>
                                        <p:strVal val="visible"/>
                                      </p:to>
                                    </p:set>
                                    <p:animEffect filter="fade" transition="in">
                                      <p:cBhvr additive="repl">
                                        <p:cTn id="14" dur="500"/>
                                        <p:tgtEl>
                                          <p:spTgt spid="1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Title 1"/>
          <p:cNvSpPr txBox="1"/>
          <p:nvPr/>
        </p:nvSpPr>
        <p:spPr>
          <a:xfrm>
            <a:off x="193320" y="37440"/>
            <a:ext cx="9404280" cy="1400040"/>
          </a:xfrm>
          <a:prstGeom prst="rect">
            <a:avLst/>
          </a:prstGeom>
          <a:noFill/>
          <a:ln w="0">
            <a:noFill/>
          </a:ln>
        </p:spPr>
        <p:txBody>
          <a:bodyPr>
            <a:noAutofit/>
          </a:bodyPr>
          <a:p>
            <a:pPr>
              <a:lnSpc>
                <a:spcPct val="100000"/>
              </a:lnSpc>
            </a:pPr>
            <a:r>
              <a:rPr b="1" lang="en-US" sz="4200" spc="-1" strike="noStrike">
                <a:solidFill>
                  <a:srgbClr val="ebebeb"/>
                </a:solidFill>
                <a:latin typeface="Century Gothic"/>
              </a:rPr>
              <a:t>Use of Static keyword</a:t>
            </a:r>
            <a:endParaRPr b="0" lang="en-US" sz="4200" spc="-1" strike="noStrike">
              <a:solidFill>
                <a:srgbClr val="ffffff"/>
              </a:solidFill>
              <a:latin typeface="Century Gothic"/>
            </a:endParaRPr>
          </a:p>
        </p:txBody>
      </p:sp>
      <p:sp>
        <p:nvSpPr>
          <p:cNvPr id="150" name="TextBox 2"/>
          <p:cNvSpPr/>
          <p:nvPr/>
        </p:nvSpPr>
        <p:spPr>
          <a:xfrm>
            <a:off x="193320" y="702000"/>
            <a:ext cx="10486080" cy="1308600"/>
          </a:xfrm>
          <a:prstGeom prst="rect">
            <a:avLst/>
          </a:prstGeom>
          <a:noFill/>
          <a:ln w="0">
            <a:noFill/>
          </a:ln>
        </p:spPr>
        <p:style>
          <a:lnRef idx="0"/>
          <a:fillRef idx="0"/>
          <a:effectRef idx="0"/>
          <a:fontRef idx="minor"/>
        </p:style>
        <p:txBody>
          <a:bodyPr lIns="90000" rIns="90000" tIns="45000" bIns="45000">
            <a:spAutoFit/>
          </a:bodyPr>
          <a:p>
            <a:pPr marL="285840" indent="-285480">
              <a:lnSpc>
                <a:spcPct val="200000"/>
              </a:lnSpc>
              <a:buClr>
                <a:srgbClr val="ffffff"/>
              </a:buClr>
              <a:buFont typeface="Arial"/>
              <a:buChar char="•"/>
            </a:pPr>
            <a:r>
              <a:rPr b="1" lang="en-US" sz="2000" spc="-1" strike="noStrike">
                <a:solidFill>
                  <a:srgbClr val="ffffff"/>
                </a:solidFill>
                <a:latin typeface="Century Gothic"/>
              </a:rPr>
              <a:t>Use along with variables:</a:t>
            </a:r>
            <a:endParaRPr b="0" lang="en-IN" sz="2000" spc="-1" strike="noStrike">
              <a:latin typeface="Arial"/>
            </a:endParaRPr>
          </a:p>
          <a:p>
            <a:pPr lvl="1" marL="743040" indent="-285480">
              <a:lnSpc>
                <a:spcPct val="150000"/>
              </a:lnSpc>
              <a:buClr>
                <a:srgbClr val="ffffff"/>
              </a:buClr>
              <a:buFont typeface="Arial"/>
              <a:buChar char="•"/>
            </a:pPr>
            <a:r>
              <a:rPr b="0" lang="en-IN" sz="1600" spc="-1" strike="noStrike">
                <a:solidFill>
                  <a:srgbClr val="ffffff"/>
                </a:solidFill>
                <a:latin typeface="72 Light"/>
              </a:rPr>
              <a:t>The space allocated of the variable gets allocated for the lifetime of the program.</a:t>
            </a:r>
            <a:endParaRPr b="0" lang="en-IN" sz="1600" spc="-1" strike="noStrike">
              <a:latin typeface="Arial"/>
            </a:endParaRPr>
          </a:p>
          <a:p>
            <a:pPr lvl="1" marL="743040" indent="-285480">
              <a:lnSpc>
                <a:spcPct val="100000"/>
              </a:lnSpc>
              <a:buClr>
                <a:srgbClr val="ffffff"/>
              </a:buClr>
              <a:buFont typeface="Arial"/>
              <a:buChar char="•"/>
            </a:pPr>
            <a:r>
              <a:rPr b="0" lang="en-IN" sz="1600" spc="-1" strike="noStrike">
                <a:solidFill>
                  <a:srgbClr val="ffffff"/>
                </a:solidFill>
                <a:latin typeface="72 Light"/>
              </a:rPr>
              <a:t>In consecutive function call the static variable retains its value from the previous function call.</a:t>
            </a:r>
            <a:endParaRPr b="0" lang="en-IN" sz="1600" spc="-1" strike="noStrike">
              <a:latin typeface="Arial"/>
            </a:endParaRPr>
          </a:p>
        </p:txBody>
      </p:sp>
      <p:sp>
        <p:nvSpPr>
          <p:cNvPr id="151" name="TextBox 3"/>
          <p:cNvSpPr/>
          <p:nvPr/>
        </p:nvSpPr>
        <p:spPr>
          <a:xfrm>
            <a:off x="193320" y="2093400"/>
            <a:ext cx="5572440" cy="2768760"/>
          </a:xfrm>
          <a:prstGeom prst="rect">
            <a:avLst/>
          </a:prstGeom>
          <a:noFill/>
          <a:ln w="0">
            <a:noFill/>
          </a:ln>
        </p:spPr>
        <p:style>
          <a:lnRef idx="0"/>
          <a:fillRef idx="0"/>
          <a:effectRef idx="0"/>
          <a:fontRef idx="minor"/>
        </p:style>
        <p:txBody>
          <a:bodyPr lIns="90000" rIns="90000" tIns="45000" bIns="45000">
            <a:spAutoFit/>
          </a:bodyPr>
          <a:p>
            <a:pPr marL="457200" indent="-456840" algn="just">
              <a:lnSpc>
                <a:spcPct val="150000"/>
              </a:lnSpc>
              <a:buClr>
                <a:srgbClr val="ffffff"/>
              </a:buClr>
              <a:buFont typeface="Arial"/>
              <a:buChar char="•"/>
            </a:pPr>
            <a:r>
              <a:rPr b="1" lang="en-US" sz="2000" spc="-1" strike="noStrike">
                <a:solidFill>
                  <a:srgbClr val="ffffff"/>
                </a:solidFill>
                <a:latin typeface="Century Gothic"/>
              </a:rPr>
              <a:t>Use along with objects and classes:</a:t>
            </a:r>
            <a:endParaRPr b="0" lang="en-IN" sz="2000" spc="-1" strike="noStrike">
              <a:latin typeface="Arial"/>
            </a:endParaRPr>
          </a:p>
          <a:p>
            <a:pPr lvl="1" marL="743040" indent="-285480" algn="just">
              <a:lnSpc>
                <a:spcPct val="100000"/>
              </a:lnSpc>
              <a:buClr>
                <a:srgbClr val="ffffff"/>
              </a:buClr>
              <a:buFont typeface="Arial"/>
              <a:buChar char="•"/>
            </a:pPr>
            <a:r>
              <a:rPr b="0" lang="en-IN" sz="1600" spc="-1" strike="noStrike">
                <a:solidFill>
                  <a:srgbClr val="ffffff"/>
                </a:solidFill>
                <a:latin typeface="72 Light"/>
              </a:rPr>
              <a:t>When a  data member inside a class is declared as static it means to the compiler that only one copy of that variable will exist and that all objects of the class will share the same variable.</a:t>
            </a:r>
            <a:endParaRPr b="0" lang="en-IN" sz="1600" spc="-1" strike="noStrike">
              <a:latin typeface="Arial"/>
            </a:endParaRPr>
          </a:p>
          <a:p>
            <a:pPr marL="457200" algn="just">
              <a:lnSpc>
                <a:spcPct val="100000"/>
              </a:lnSpc>
            </a:pPr>
            <a:r>
              <a:rPr b="0" lang="en-IN" sz="1800" spc="-1" strike="noStrike">
                <a:solidFill>
                  <a:srgbClr val="ffffff"/>
                </a:solidFill>
                <a:latin typeface="72 Light"/>
              </a:rPr>
              <a:t> </a:t>
            </a:r>
            <a:endParaRPr b="0" lang="en-IN" sz="1800" spc="-1" strike="noStrike">
              <a:latin typeface="Arial"/>
            </a:endParaRPr>
          </a:p>
          <a:p>
            <a:pPr lvl="1" marL="743040" indent="-285480" algn="just">
              <a:lnSpc>
                <a:spcPct val="100000"/>
              </a:lnSpc>
              <a:buClr>
                <a:srgbClr val="ffffff"/>
              </a:buClr>
              <a:buFont typeface="Arial"/>
              <a:buChar char="•"/>
            </a:pPr>
            <a:r>
              <a:rPr b="0" lang="en-IN" sz="1600" spc="-1" strike="noStrike">
                <a:solidFill>
                  <a:srgbClr val="ffffff"/>
                </a:solidFill>
                <a:latin typeface="72 Light"/>
              </a:rPr>
              <a:t>A public static member variable of a class can directly be accessed inside main() by referencing it like this:</a:t>
            </a:r>
            <a:endParaRPr b="0" lang="en-IN" sz="1600" spc="-1" strike="noStrike">
              <a:latin typeface="Arial"/>
            </a:endParaRPr>
          </a:p>
          <a:p>
            <a:pPr marL="457200" algn="just">
              <a:lnSpc>
                <a:spcPct val="100000"/>
              </a:lnSpc>
            </a:pPr>
            <a:r>
              <a:rPr b="0" lang="en-IN" sz="1600" spc="-1" strike="noStrike">
                <a:solidFill>
                  <a:srgbClr val="ffffff"/>
                </a:solidFill>
                <a:latin typeface="72 Light"/>
              </a:rPr>
              <a:t>	</a:t>
            </a:r>
            <a:r>
              <a:rPr b="0" lang="en-IN" sz="1600" spc="-1" strike="noStrike">
                <a:solidFill>
                  <a:srgbClr val="ffffff"/>
                </a:solidFill>
                <a:latin typeface="72 Light"/>
              </a:rPr>
              <a:t>Example: statik::a = 99;</a:t>
            </a:r>
            <a:endParaRPr b="0" lang="en-IN" sz="1600" spc="-1" strike="noStrike">
              <a:latin typeface="Arial"/>
            </a:endParaRPr>
          </a:p>
        </p:txBody>
      </p:sp>
      <p:pic>
        <p:nvPicPr>
          <p:cNvPr id="152" name="Picture 5" descr=""/>
          <p:cNvPicPr/>
          <p:nvPr/>
        </p:nvPicPr>
        <p:blipFill>
          <a:blip r:embed="rId1"/>
          <a:stretch/>
        </p:blipFill>
        <p:spPr>
          <a:xfrm>
            <a:off x="5897160" y="2091240"/>
            <a:ext cx="2751840" cy="3763800"/>
          </a:xfrm>
          <a:prstGeom prst="rect">
            <a:avLst/>
          </a:prstGeom>
          <a:ln w="0">
            <a:noFill/>
          </a:ln>
        </p:spPr>
      </p:pic>
      <p:pic>
        <p:nvPicPr>
          <p:cNvPr id="153" name="Picture 7" descr=""/>
          <p:cNvPicPr/>
          <p:nvPr/>
        </p:nvPicPr>
        <p:blipFill>
          <a:blip r:embed="rId2"/>
          <a:stretch/>
        </p:blipFill>
        <p:spPr>
          <a:xfrm>
            <a:off x="8780040" y="2121480"/>
            <a:ext cx="3292920" cy="3819240"/>
          </a:xfrm>
          <a:prstGeom prst="rect">
            <a:avLst/>
          </a:prstGeom>
          <a:ln w="0">
            <a:noFill/>
          </a:ln>
        </p:spPr>
      </p:pic>
      <p:sp>
        <p:nvSpPr>
          <p:cNvPr id="154" name="Rectangle 8"/>
          <p:cNvSpPr/>
          <p:nvPr/>
        </p:nvSpPr>
        <p:spPr>
          <a:xfrm>
            <a:off x="8780040" y="5784120"/>
            <a:ext cx="2458440" cy="141840"/>
          </a:xfrm>
          <a:prstGeom prst="rect">
            <a:avLst/>
          </a:prstGeom>
          <a:noFill/>
          <a:ln cap="rnd" w="28575">
            <a:solidFill>
              <a:srgbClr val="ffc000"/>
            </a:solidFill>
            <a:round/>
          </a:ln>
        </p:spPr>
        <p:style>
          <a:lnRef idx="2">
            <a:schemeClr val="accent1">
              <a:shade val="15000"/>
            </a:schemeClr>
          </a:lnRef>
          <a:fillRef idx="1">
            <a:schemeClr val="accent1"/>
          </a:fillRef>
          <a:effectRef idx="0">
            <a:schemeClr val="accent1"/>
          </a:effectRef>
          <a:fontRef idx="minor"/>
        </p:style>
      </p:sp>
      <p:sp>
        <p:nvSpPr>
          <p:cNvPr id="155" name="Straight Arrow Connector 10"/>
          <p:cNvSpPr/>
          <p:nvPr/>
        </p:nvSpPr>
        <p:spPr>
          <a:xfrm>
            <a:off x="9401400" y="5941080"/>
            <a:ext cx="360" cy="239760"/>
          </a:xfrm>
          <a:custGeom>
            <a:avLst/>
            <a:gdLst/>
            <a:ahLst/>
            <a:rect l="l" t="t" r="r" b="b"/>
            <a:pathLst>
              <a:path w="21600" h="21600">
                <a:moveTo>
                  <a:pt x="0" y="0"/>
                </a:moveTo>
                <a:lnTo>
                  <a:pt x="21600" y="21600"/>
                </a:lnTo>
              </a:path>
            </a:pathLst>
          </a:custGeom>
          <a:noFill/>
          <a:ln cap="rnd">
            <a:solidFill>
              <a:srgbClr val="ffc000"/>
            </a:solidFill>
            <a:round/>
            <a:tailEnd len="med" type="triangle" w="med"/>
          </a:ln>
        </p:spPr>
        <p:style>
          <a:lnRef idx="1">
            <a:schemeClr val="accent1"/>
          </a:lnRef>
          <a:fillRef idx="0">
            <a:schemeClr val="accent1"/>
          </a:fillRef>
          <a:effectRef idx="0">
            <a:schemeClr val="accent1"/>
          </a:effectRef>
          <a:fontRef idx="minor"/>
        </p:style>
      </p:sp>
      <p:sp>
        <p:nvSpPr>
          <p:cNvPr id="156" name="TextBox 11"/>
          <p:cNvSpPr/>
          <p:nvPr/>
        </p:nvSpPr>
        <p:spPr>
          <a:xfrm>
            <a:off x="8877600" y="6181200"/>
            <a:ext cx="2076840" cy="912600"/>
          </a:xfrm>
          <a:prstGeom prst="rect">
            <a:avLst/>
          </a:prstGeom>
          <a:noFill/>
          <a:ln w="0">
            <a:solidFill>
              <a:srgbClr val="ffc000"/>
            </a:solid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72 Light"/>
              </a:rPr>
              <a:t>X object retains the value of ‘a’ as 2</a:t>
            </a:r>
            <a:endParaRPr b="0" lang="en-IN" sz="1800" spc="-1" strike="noStrike">
              <a:latin typeface="Arial"/>
            </a:endParaRPr>
          </a:p>
        </p:txBody>
      </p:sp>
      <p:sp>
        <p:nvSpPr>
          <p:cNvPr id="157" name="TextBox 14"/>
          <p:cNvSpPr/>
          <p:nvPr/>
        </p:nvSpPr>
        <p:spPr>
          <a:xfrm>
            <a:off x="617040" y="4968000"/>
            <a:ext cx="5253840" cy="2037960"/>
          </a:xfrm>
          <a:prstGeom prst="rect">
            <a:avLst/>
          </a:prstGeom>
          <a:noFill/>
          <a:ln w="0">
            <a:noFill/>
          </a:ln>
        </p:spPr>
        <p:style>
          <a:lnRef idx="0"/>
          <a:fillRef idx="0"/>
          <a:effectRef idx="0"/>
          <a:fontRef idx="minor"/>
        </p:style>
        <p:txBody>
          <a:bodyPr lIns="90000" rIns="90000" tIns="45000" bIns="45000">
            <a:spAutoFit/>
          </a:bodyPr>
          <a:p>
            <a:pPr marL="285840" indent="-285480" algn="just">
              <a:lnSpc>
                <a:spcPct val="100000"/>
              </a:lnSpc>
              <a:buClr>
                <a:srgbClr val="ffffff"/>
              </a:buClr>
              <a:buFont typeface="Arial"/>
              <a:buChar char="•"/>
            </a:pPr>
            <a:r>
              <a:rPr b="0" lang="en-US" sz="1600" spc="-1" strike="noStrike">
                <a:solidFill>
                  <a:srgbClr val="ffffff"/>
                </a:solidFill>
                <a:latin typeface="72 Light"/>
              </a:rPr>
              <a:t>For static member functions they can access only the static data members and functions belonging to the class.</a:t>
            </a:r>
            <a:endParaRPr b="0" lang="en-IN" sz="1600" spc="-1" strike="noStrike">
              <a:latin typeface="Arial"/>
            </a:endParaRPr>
          </a:p>
          <a:p>
            <a:pPr marL="285840" indent="-285480" algn="just">
              <a:lnSpc>
                <a:spcPct val="100000"/>
              </a:lnSpc>
              <a:buClr>
                <a:srgbClr val="ffffff"/>
              </a:buClr>
              <a:buFont typeface="Arial"/>
              <a:buChar char="•"/>
            </a:pPr>
            <a:r>
              <a:rPr b="0" lang="en-US" sz="1400" spc="-1" strike="noStrike">
                <a:solidFill>
                  <a:srgbClr val="ffffff"/>
                </a:solidFill>
                <a:latin typeface="72 Light"/>
              </a:rPr>
              <a:t>Static member function doesn’t have </a:t>
            </a:r>
            <a:r>
              <a:rPr b="1" lang="en-US" sz="1400" spc="-1" strike="noStrike">
                <a:solidFill>
                  <a:srgbClr val="ffffff"/>
                </a:solidFill>
                <a:latin typeface="72 Light"/>
              </a:rPr>
              <a:t>this </a:t>
            </a:r>
            <a:r>
              <a:rPr b="0" lang="en-US" sz="1400" spc="-1" strike="noStrike">
                <a:solidFill>
                  <a:srgbClr val="ffffff"/>
                </a:solidFill>
                <a:latin typeface="72 Light"/>
              </a:rPr>
              <a:t>pointer.</a:t>
            </a:r>
            <a:endParaRPr b="0" lang="en-IN" sz="1400" spc="-1" strike="noStrike">
              <a:latin typeface="Arial"/>
            </a:endParaRPr>
          </a:p>
          <a:p>
            <a:pPr marL="285840" indent="-285480" algn="just">
              <a:lnSpc>
                <a:spcPct val="100000"/>
              </a:lnSpc>
              <a:buClr>
                <a:srgbClr val="ffffff"/>
              </a:buClr>
              <a:buFont typeface="Arial"/>
              <a:buChar char="•"/>
            </a:pPr>
            <a:r>
              <a:rPr b="0" lang="en-US" sz="1600" spc="-1" strike="noStrike">
                <a:solidFill>
                  <a:srgbClr val="ffffff"/>
                </a:solidFill>
                <a:latin typeface="72 Light"/>
              </a:rPr>
              <a:t>Static and non-static version of the same function cannot exist together. Also, cannot be declared as const or volatile.</a:t>
            </a:r>
            <a:endParaRPr b="0" lang="en-IN" sz="1600" spc="-1" strike="noStrike">
              <a:latin typeface="Arial"/>
            </a:endParaRPr>
          </a:p>
          <a:p>
            <a:pPr algn="just">
              <a:lnSpc>
                <a:spcPct val="100000"/>
              </a:lnSpc>
            </a:pP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Title 1"/>
          <p:cNvSpPr txBox="1"/>
          <p:nvPr/>
        </p:nvSpPr>
        <p:spPr>
          <a:xfrm>
            <a:off x="2090160" y="93960"/>
            <a:ext cx="9404280" cy="1400040"/>
          </a:xfrm>
          <a:prstGeom prst="rect">
            <a:avLst/>
          </a:prstGeom>
          <a:noFill/>
          <a:ln w="0">
            <a:noFill/>
          </a:ln>
        </p:spPr>
        <p:txBody>
          <a:bodyPr>
            <a:noAutofit/>
          </a:bodyPr>
          <a:p>
            <a:pPr>
              <a:lnSpc>
                <a:spcPct val="100000"/>
              </a:lnSpc>
            </a:pPr>
            <a:r>
              <a:rPr b="1" lang="en-US" sz="4200" spc="-1" strike="noStrike">
                <a:solidFill>
                  <a:srgbClr val="ebebeb"/>
                </a:solidFill>
                <a:latin typeface="Century Gothic"/>
              </a:rPr>
              <a:t>Examples of previous slide:</a:t>
            </a:r>
            <a:endParaRPr b="0" lang="en-US" sz="4200" spc="-1" strike="noStrike">
              <a:solidFill>
                <a:srgbClr val="ffffff"/>
              </a:solidFill>
              <a:latin typeface="Century Gothic"/>
            </a:endParaRPr>
          </a:p>
        </p:txBody>
      </p:sp>
      <p:pic>
        <p:nvPicPr>
          <p:cNvPr id="159" name="Picture 4" descr=""/>
          <p:cNvPicPr/>
          <p:nvPr/>
        </p:nvPicPr>
        <p:blipFill>
          <a:blip r:embed="rId1"/>
          <a:stretch/>
        </p:blipFill>
        <p:spPr>
          <a:xfrm>
            <a:off x="2942640" y="1440360"/>
            <a:ext cx="2740320" cy="4892760"/>
          </a:xfrm>
          <a:prstGeom prst="rect">
            <a:avLst/>
          </a:prstGeom>
          <a:ln w="0">
            <a:noFill/>
          </a:ln>
        </p:spPr>
      </p:pic>
      <p:pic>
        <p:nvPicPr>
          <p:cNvPr id="160" name="Picture 6" descr=""/>
          <p:cNvPicPr/>
          <p:nvPr/>
        </p:nvPicPr>
        <p:blipFill>
          <a:blip r:embed="rId2"/>
          <a:stretch/>
        </p:blipFill>
        <p:spPr>
          <a:xfrm>
            <a:off x="86760" y="1405800"/>
            <a:ext cx="2818440" cy="4961880"/>
          </a:xfrm>
          <a:prstGeom prst="rect">
            <a:avLst/>
          </a:prstGeom>
          <a:ln w="0">
            <a:noFill/>
          </a:ln>
        </p:spPr>
      </p:pic>
      <p:sp>
        <p:nvSpPr>
          <p:cNvPr id="161" name="Rectangle 7"/>
          <p:cNvSpPr/>
          <p:nvPr/>
        </p:nvSpPr>
        <p:spPr>
          <a:xfrm>
            <a:off x="793440" y="4462920"/>
            <a:ext cx="594720" cy="123120"/>
          </a:xfrm>
          <a:prstGeom prst="rect">
            <a:avLst/>
          </a:prstGeom>
          <a:noFill/>
          <a:ln cap="rnd">
            <a:solidFill>
              <a:srgbClr val="ffc000"/>
            </a:solidFill>
            <a:round/>
          </a:ln>
        </p:spPr>
        <p:style>
          <a:lnRef idx="2">
            <a:schemeClr val="accent1">
              <a:shade val="15000"/>
            </a:schemeClr>
          </a:lnRef>
          <a:fillRef idx="1">
            <a:schemeClr val="accent1"/>
          </a:fillRef>
          <a:effectRef idx="0">
            <a:schemeClr val="accent1"/>
          </a:effectRef>
          <a:fontRef idx="minor"/>
        </p:style>
      </p:sp>
      <p:sp>
        <p:nvSpPr>
          <p:cNvPr id="162" name="Rectangle 8"/>
          <p:cNvSpPr/>
          <p:nvPr/>
        </p:nvSpPr>
        <p:spPr>
          <a:xfrm>
            <a:off x="3618360" y="4413960"/>
            <a:ext cx="899640" cy="202680"/>
          </a:xfrm>
          <a:prstGeom prst="rect">
            <a:avLst/>
          </a:prstGeom>
          <a:noFill/>
          <a:ln cap="rnd">
            <a:solidFill>
              <a:srgbClr val="ffc000"/>
            </a:solidFill>
            <a:round/>
          </a:ln>
        </p:spPr>
        <p:style>
          <a:lnRef idx="2">
            <a:schemeClr val="accent1">
              <a:shade val="15000"/>
            </a:schemeClr>
          </a:lnRef>
          <a:fillRef idx="1">
            <a:schemeClr val="accent1"/>
          </a:fillRef>
          <a:effectRef idx="0">
            <a:schemeClr val="accent1"/>
          </a:effectRef>
          <a:fontRef idx="minor"/>
        </p:style>
      </p:sp>
      <p:sp>
        <p:nvSpPr>
          <p:cNvPr id="163" name="Rectangle 9"/>
          <p:cNvSpPr/>
          <p:nvPr/>
        </p:nvSpPr>
        <p:spPr>
          <a:xfrm>
            <a:off x="166680" y="5789520"/>
            <a:ext cx="1189800" cy="534960"/>
          </a:xfrm>
          <a:prstGeom prst="rect">
            <a:avLst/>
          </a:prstGeom>
          <a:noFill/>
          <a:ln cap="rnd">
            <a:solidFill>
              <a:srgbClr val="ffc000"/>
            </a:solidFill>
            <a:round/>
          </a:ln>
        </p:spPr>
        <p:style>
          <a:lnRef idx="2">
            <a:schemeClr val="accent1">
              <a:shade val="15000"/>
            </a:schemeClr>
          </a:lnRef>
          <a:fillRef idx="1">
            <a:schemeClr val="accent1"/>
          </a:fillRef>
          <a:effectRef idx="0">
            <a:schemeClr val="accent1"/>
          </a:effectRef>
          <a:fontRef idx="minor"/>
        </p:style>
      </p:sp>
      <p:sp>
        <p:nvSpPr>
          <p:cNvPr id="164" name="Rectangle 10"/>
          <p:cNvSpPr/>
          <p:nvPr/>
        </p:nvSpPr>
        <p:spPr>
          <a:xfrm>
            <a:off x="3006000" y="5663880"/>
            <a:ext cx="1189800" cy="534960"/>
          </a:xfrm>
          <a:prstGeom prst="rect">
            <a:avLst/>
          </a:prstGeom>
          <a:noFill/>
          <a:ln cap="rnd">
            <a:solidFill>
              <a:srgbClr val="ffc000"/>
            </a:solidFill>
            <a:round/>
          </a:ln>
        </p:spPr>
        <p:style>
          <a:lnRef idx="2">
            <a:schemeClr val="accent1">
              <a:shade val="15000"/>
            </a:schemeClr>
          </a:lnRef>
          <a:fillRef idx="1">
            <a:schemeClr val="accent1"/>
          </a:fillRef>
          <a:effectRef idx="0">
            <a:schemeClr val="accent1"/>
          </a:effectRef>
          <a:fontRef idx="minor"/>
        </p:style>
      </p:sp>
      <p:pic>
        <p:nvPicPr>
          <p:cNvPr id="165" name="Picture 12" descr=""/>
          <p:cNvPicPr/>
          <p:nvPr/>
        </p:nvPicPr>
        <p:blipFill>
          <a:blip r:embed="rId3"/>
          <a:stretch/>
        </p:blipFill>
        <p:spPr>
          <a:xfrm>
            <a:off x="5944680" y="1569960"/>
            <a:ext cx="2562120" cy="4162680"/>
          </a:xfrm>
          <a:prstGeom prst="rect">
            <a:avLst/>
          </a:prstGeom>
          <a:ln w="0">
            <a:noFill/>
          </a:ln>
        </p:spPr>
      </p:pic>
      <p:pic>
        <p:nvPicPr>
          <p:cNvPr id="166" name="Picture 14" descr=""/>
          <p:cNvPicPr/>
          <p:nvPr/>
        </p:nvPicPr>
        <p:blipFill>
          <a:blip r:embed="rId4"/>
          <a:stretch/>
        </p:blipFill>
        <p:spPr>
          <a:xfrm>
            <a:off x="6895080" y="5825520"/>
            <a:ext cx="1133280" cy="399600"/>
          </a:xfrm>
          <a:prstGeom prst="rect">
            <a:avLst/>
          </a:prstGeom>
          <a:ln w="0">
            <a:noFill/>
          </a:ln>
        </p:spPr>
      </p:pic>
      <p:sp>
        <p:nvSpPr>
          <p:cNvPr id="167" name="TextBox 15"/>
          <p:cNvSpPr/>
          <p:nvPr/>
        </p:nvSpPr>
        <p:spPr>
          <a:xfrm>
            <a:off x="5954400" y="5856480"/>
            <a:ext cx="113328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ffffff"/>
                </a:solidFill>
                <a:latin typeface="Century Gothic"/>
              </a:rPr>
              <a:t>OUTPUT</a:t>
            </a:r>
            <a:endParaRPr b="0" lang="en-IN" sz="1800" spc="-1" strike="noStrike">
              <a:latin typeface="Arial"/>
            </a:endParaRPr>
          </a:p>
        </p:txBody>
      </p:sp>
      <p:pic>
        <p:nvPicPr>
          <p:cNvPr id="168" name="Picture 17" descr=""/>
          <p:cNvPicPr/>
          <p:nvPr/>
        </p:nvPicPr>
        <p:blipFill>
          <a:blip r:embed="rId5"/>
          <a:stretch/>
        </p:blipFill>
        <p:spPr>
          <a:xfrm>
            <a:off x="8561520" y="2093760"/>
            <a:ext cx="3721680" cy="3301920"/>
          </a:xfrm>
          <a:prstGeom prst="rect">
            <a:avLst/>
          </a:prstGeom>
          <a:ln w="0">
            <a:noFill/>
          </a:ln>
        </p:spPr>
      </p:pic>
      <p:sp>
        <p:nvSpPr>
          <p:cNvPr id="169" name="TextBox 18"/>
          <p:cNvSpPr/>
          <p:nvPr/>
        </p:nvSpPr>
        <p:spPr>
          <a:xfrm>
            <a:off x="5884200" y="1180080"/>
            <a:ext cx="262260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ffffff"/>
                </a:solidFill>
                <a:latin typeface="Century Gothic"/>
              </a:rPr>
              <a:t>Static variable</a:t>
            </a:r>
            <a:endParaRPr b="0" lang="en-IN" sz="1800" spc="-1" strike="noStrike">
              <a:latin typeface="Arial"/>
            </a:endParaRPr>
          </a:p>
        </p:txBody>
      </p:sp>
      <p:sp>
        <p:nvSpPr>
          <p:cNvPr id="170" name="TextBox 19"/>
          <p:cNvSpPr/>
          <p:nvPr/>
        </p:nvSpPr>
        <p:spPr>
          <a:xfrm>
            <a:off x="8982360" y="1724400"/>
            <a:ext cx="320940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ffffff"/>
                </a:solidFill>
                <a:latin typeface="Century Gothic"/>
              </a:rPr>
              <a:t>Static member function</a:t>
            </a:r>
            <a:endParaRPr b="0" lang="en-IN" sz="1800" spc="-1" strike="noStrike">
              <a:latin typeface="Arial"/>
            </a:endParaRPr>
          </a:p>
        </p:txBody>
      </p:sp>
      <p:sp>
        <p:nvSpPr>
          <p:cNvPr id="171" name="TextBox 20"/>
          <p:cNvSpPr/>
          <p:nvPr/>
        </p:nvSpPr>
        <p:spPr>
          <a:xfrm>
            <a:off x="2277360" y="1108440"/>
            <a:ext cx="320940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ffffff"/>
                </a:solidFill>
                <a:latin typeface="Century Gothic"/>
              </a:rPr>
              <a:t>Static Object</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Title 1"/>
          <p:cNvSpPr txBox="1"/>
          <p:nvPr/>
        </p:nvSpPr>
        <p:spPr>
          <a:xfrm>
            <a:off x="421200" y="343800"/>
            <a:ext cx="2822400" cy="729720"/>
          </a:xfrm>
          <a:prstGeom prst="rect">
            <a:avLst/>
          </a:prstGeom>
          <a:noFill/>
          <a:ln w="0">
            <a:noFill/>
          </a:ln>
        </p:spPr>
        <p:txBody>
          <a:bodyPr>
            <a:noAutofit/>
          </a:bodyPr>
          <a:p>
            <a:pPr>
              <a:lnSpc>
                <a:spcPct val="100000"/>
              </a:lnSpc>
            </a:pPr>
            <a:r>
              <a:rPr b="1" lang="en-US" sz="3200" spc="-1" strike="noStrike">
                <a:solidFill>
                  <a:srgbClr val="ebebeb"/>
                </a:solidFill>
                <a:latin typeface="Century Gothic"/>
              </a:rPr>
              <a:t>Precedence and associativity of operators</a:t>
            </a:r>
            <a:endParaRPr b="0" lang="en-US" sz="3200" spc="-1" strike="noStrike">
              <a:solidFill>
                <a:srgbClr val="ffffff"/>
              </a:solidFill>
              <a:latin typeface="Century Gothic"/>
            </a:endParaRPr>
          </a:p>
        </p:txBody>
      </p:sp>
      <p:pic>
        <p:nvPicPr>
          <p:cNvPr id="173" name="Picture 3" descr=""/>
          <p:cNvPicPr/>
          <p:nvPr/>
        </p:nvPicPr>
        <p:blipFill>
          <a:blip r:embed="rId1"/>
          <a:stretch/>
        </p:blipFill>
        <p:spPr>
          <a:xfrm>
            <a:off x="5599800" y="119160"/>
            <a:ext cx="5718600" cy="5788080"/>
          </a:xfrm>
          <a:prstGeom prst="rect">
            <a:avLst/>
          </a:prstGeom>
          <a:ln w="0">
            <a:noFill/>
          </a:ln>
        </p:spPr>
      </p:pic>
      <p:sp>
        <p:nvSpPr>
          <p:cNvPr id="174" name="TextBox 5"/>
          <p:cNvSpPr/>
          <p:nvPr/>
        </p:nvSpPr>
        <p:spPr>
          <a:xfrm>
            <a:off x="493560" y="2750400"/>
            <a:ext cx="4143600" cy="913320"/>
          </a:xfrm>
          <a:prstGeom prst="rect">
            <a:avLst/>
          </a:prstGeom>
          <a:noFill/>
          <a:ln w="0">
            <a:noFill/>
          </a:ln>
        </p:spPr>
        <p:style>
          <a:lnRef idx="0"/>
          <a:fillRef idx="0"/>
          <a:effectRef idx="0"/>
          <a:fontRef idx="minor"/>
        </p:style>
        <p:txBody>
          <a:bodyPr lIns="90000" rIns="90000" tIns="45000" bIns="45000">
            <a:spAutoFit/>
          </a:bodyPr>
          <a:p>
            <a:pPr algn="just">
              <a:lnSpc>
                <a:spcPct val="100000"/>
              </a:lnSpc>
            </a:pPr>
            <a:r>
              <a:rPr b="0" lang="en-US" sz="1800" spc="-1" strike="noStrike">
                <a:solidFill>
                  <a:srgbClr val="ffffff"/>
                </a:solidFill>
                <a:latin typeface="Century Gothic"/>
              </a:rPr>
              <a:t>Associativity implies which operator is executed first in the tie of operator execution.</a:t>
            </a:r>
            <a:endParaRPr b="0" lang="en-IN" sz="1800" spc="-1" strike="noStrike">
              <a:latin typeface="Arial"/>
            </a:endParaRPr>
          </a:p>
        </p:txBody>
      </p:sp>
      <p:pic>
        <p:nvPicPr>
          <p:cNvPr id="175" name="Picture 7" descr=""/>
          <p:cNvPicPr/>
          <p:nvPr/>
        </p:nvPicPr>
        <p:blipFill>
          <a:blip r:embed="rId2"/>
          <a:stretch/>
        </p:blipFill>
        <p:spPr>
          <a:xfrm>
            <a:off x="555840" y="3952800"/>
            <a:ext cx="1276200" cy="171000"/>
          </a:xfrm>
          <a:prstGeom prst="rect">
            <a:avLst/>
          </a:prstGeom>
          <a:ln w="0">
            <a:noFill/>
          </a:ln>
        </p:spPr>
      </p:pic>
      <p:pic>
        <p:nvPicPr>
          <p:cNvPr id="176" name="Picture 9" descr=""/>
          <p:cNvPicPr/>
          <p:nvPr/>
        </p:nvPicPr>
        <p:blipFill>
          <a:blip r:embed="rId3"/>
          <a:stretch/>
        </p:blipFill>
        <p:spPr>
          <a:xfrm>
            <a:off x="2327760" y="3933720"/>
            <a:ext cx="1323720" cy="209160"/>
          </a:xfrm>
          <a:prstGeom prst="rect">
            <a:avLst/>
          </a:prstGeom>
          <a:ln w="0">
            <a:noFill/>
          </a:ln>
        </p:spPr>
      </p:pic>
      <p:pic>
        <p:nvPicPr>
          <p:cNvPr id="177" name="Picture 13" descr=""/>
          <p:cNvPicPr/>
          <p:nvPr/>
        </p:nvPicPr>
        <p:blipFill>
          <a:blip r:embed="rId4"/>
          <a:stretch/>
        </p:blipFill>
        <p:spPr>
          <a:xfrm>
            <a:off x="493560" y="4331880"/>
            <a:ext cx="1904760" cy="180720"/>
          </a:xfrm>
          <a:prstGeom prst="rect">
            <a:avLst/>
          </a:prstGeom>
          <a:ln w="0">
            <a:noFill/>
          </a:ln>
        </p:spPr>
      </p:pic>
      <p:pic>
        <p:nvPicPr>
          <p:cNvPr id="178" name="Picture 15" descr=""/>
          <p:cNvPicPr/>
          <p:nvPr/>
        </p:nvPicPr>
        <p:blipFill>
          <a:blip r:embed="rId5"/>
          <a:stretch/>
        </p:blipFill>
        <p:spPr>
          <a:xfrm>
            <a:off x="931680" y="4757040"/>
            <a:ext cx="514080" cy="190080"/>
          </a:xfrm>
          <a:prstGeom prst="rect">
            <a:avLst/>
          </a:prstGeom>
          <a:ln w="0">
            <a:noFill/>
          </a:ln>
        </p:spPr>
      </p:pic>
      <p:pic>
        <p:nvPicPr>
          <p:cNvPr id="179" name="Picture 17" descr=""/>
          <p:cNvPicPr/>
          <p:nvPr/>
        </p:nvPicPr>
        <p:blipFill>
          <a:blip r:embed="rId6"/>
          <a:stretch/>
        </p:blipFill>
        <p:spPr>
          <a:xfrm>
            <a:off x="703080" y="5131080"/>
            <a:ext cx="971280" cy="151920"/>
          </a:xfrm>
          <a:prstGeom prst="rect">
            <a:avLst/>
          </a:prstGeom>
          <a:ln w="0">
            <a:noFill/>
          </a:ln>
        </p:spPr>
      </p:pic>
      <p:pic>
        <p:nvPicPr>
          <p:cNvPr id="180" name="Picture 19" descr=""/>
          <p:cNvPicPr/>
          <p:nvPr/>
        </p:nvPicPr>
        <p:blipFill>
          <a:blip r:embed="rId7"/>
          <a:stretch/>
        </p:blipFill>
        <p:spPr>
          <a:xfrm>
            <a:off x="703080" y="5467320"/>
            <a:ext cx="971280" cy="199800"/>
          </a:xfrm>
          <a:prstGeom prst="rect">
            <a:avLst/>
          </a:prstGeom>
          <a:ln w="0">
            <a:noFill/>
          </a:ln>
        </p:spPr>
      </p:pic>
      <p:pic>
        <p:nvPicPr>
          <p:cNvPr id="181" name="Picture 21" descr=""/>
          <p:cNvPicPr/>
          <p:nvPr/>
        </p:nvPicPr>
        <p:blipFill>
          <a:blip r:embed="rId8"/>
          <a:stretch/>
        </p:blipFill>
        <p:spPr>
          <a:xfrm>
            <a:off x="641880" y="5850720"/>
            <a:ext cx="1190520" cy="199800"/>
          </a:xfrm>
          <a:prstGeom prst="rect">
            <a:avLst/>
          </a:prstGeom>
          <a:ln w="0">
            <a:noFill/>
          </a:ln>
        </p:spPr>
      </p:pic>
      <p:pic>
        <p:nvPicPr>
          <p:cNvPr id="182" name="Picture 23" descr=""/>
          <p:cNvPicPr/>
          <p:nvPr/>
        </p:nvPicPr>
        <p:blipFill>
          <a:blip r:embed="rId9"/>
          <a:stretch/>
        </p:blipFill>
        <p:spPr>
          <a:xfrm>
            <a:off x="679320" y="6187320"/>
            <a:ext cx="1018800" cy="190080"/>
          </a:xfrm>
          <a:prstGeom prst="rect">
            <a:avLst/>
          </a:prstGeom>
          <a:ln w="0">
            <a:noFill/>
          </a:ln>
        </p:spPr>
      </p:pic>
      <p:pic>
        <p:nvPicPr>
          <p:cNvPr id="183" name="Picture 25" descr=""/>
          <p:cNvPicPr/>
          <p:nvPr/>
        </p:nvPicPr>
        <p:blipFill>
          <a:blip r:embed="rId10"/>
          <a:stretch/>
        </p:blipFill>
        <p:spPr>
          <a:xfrm>
            <a:off x="421200" y="6514200"/>
            <a:ext cx="2295360" cy="199800"/>
          </a:xfrm>
          <a:prstGeom prst="rect">
            <a:avLst/>
          </a:prstGeom>
          <a:ln w="0">
            <a:noFill/>
          </a:ln>
        </p:spPr>
      </p:pic>
      <p:pic>
        <p:nvPicPr>
          <p:cNvPr id="184" name="Picture 27" descr=""/>
          <p:cNvPicPr/>
          <p:nvPr/>
        </p:nvPicPr>
        <p:blipFill>
          <a:blip r:embed="rId11"/>
          <a:stretch/>
        </p:blipFill>
        <p:spPr>
          <a:xfrm>
            <a:off x="2915280" y="6453000"/>
            <a:ext cx="2486160" cy="228240"/>
          </a:xfrm>
          <a:prstGeom prst="rect">
            <a:avLst/>
          </a:prstGeom>
          <a:ln w="0">
            <a:noFill/>
          </a:ln>
        </p:spPr>
      </p:pic>
      <p:pic>
        <p:nvPicPr>
          <p:cNvPr id="185" name="Picture 29" descr=""/>
          <p:cNvPicPr/>
          <p:nvPr/>
        </p:nvPicPr>
        <p:blipFill>
          <a:blip r:embed="rId12"/>
          <a:stretch/>
        </p:blipFill>
        <p:spPr>
          <a:xfrm>
            <a:off x="5599800" y="6472080"/>
            <a:ext cx="6088680" cy="190080"/>
          </a:xfrm>
          <a:prstGeom prst="rect">
            <a:avLst/>
          </a:prstGeom>
          <a:ln w="0">
            <a:noFill/>
          </a:ln>
        </p:spPr>
      </p:pic>
      <p:pic>
        <p:nvPicPr>
          <p:cNvPr id="186" name="Picture 31" descr=""/>
          <p:cNvPicPr/>
          <p:nvPr/>
        </p:nvPicPr>
        <p:blipFill>
          <a:blip r:embed="rId13"/>
          <a:stretch/>
        </p:blipFill>
        <p:spPr>
          <a:xfrm>
            <a:off x="2091600" y="6222960"/>
            <a:ext cx="1419120" cy="161640"/>
          </a:xfrm>
          <a:prstGeom prst="rect">
            <a:avLst/>
          </a:prstGeom>
          <a:ln w="0">
            <a:noFill/>
          </a:ln>
        </p:spPr>
      </p:pic>
      <p:pic>
        <p:nvPicPr>
          <p:cNvPr id="187" name="Picture 33" descr=""/>
          <p:cNvPicPr/>
          <p:nvPr/>
        </p:nvPicPr>
        <p:blipFill>
          <a:blip r:embed="rId14"/>
          <a:stretch/>
        </p:blipFill>
        <p:spPr>
          <a:xfrm>
            <a:off x="2027880" y="5847120"/>
            <a:ext cx="1533240" cy="218880"/>
          </a:xfrm>
          <a:prstGeom prst="rect">
            <a:avLst/>
          </a:prstGeom>
          <a:ln w="0">
            <a:noFill/>
          </a:ln>
        </p:spPr>
      </p:pic>
      <p:pic>
        <p:nvPicPr>
          <p:cNvPr id="188" name="Picture 35" descr=""/>
          <p:cNvPicPr/>
          <p:nvPr/>
        </p:nvPicPr>
        <p:blipFill>
          <a:blip r:embed="rId15"/>
          <a:stretch/>
        </p:blipFill>
        <p:spPr>
          <a:xfrm>
            <a:off x="2035440" y="5444280"/>
            <a:ext cx="1180800" cy="209160"/>
          </a:xfrm>
          <a:prstGeom prst="rect">
            <a:avLst/>
          </a:prstGeom>
          <a:ln w="0">
            <a:noFill/>
          </a:ln>
        </p:spPr>
      </p:pic>
      <p:pic>
        <p:nvPicPr>
          <p:cNvPr id="189" name="Picture 37" descr=""/>
          <p:cNvPicPr/>
          <p:nvPr/>
        </p:nvPicPr>
        <p:blipFill>
          <a:blip r:embed="rId16"/>
          <a:stretch/>
        </p:blipFill>
        <p:spPr>
          <a:xfrm>
            <a:off x="2060640" y="5107680"/>
            <a:ext cx="1152360" cy="190080"/>
          </a:xfrm>
          <a:prstGeom prst="rect">
            <a:avLst/>
          </a:prstGeom>
          <a:ln w="0">
            <a:noFill/>
          </a:ln>
        </p:spPr>
      </p:pic>
      <p:pic>
        <p:nvPicPr>
          <p:cNvPr id="190" name="Picture 39" descr=""/>
          <p:cNvPicPr/>
          <p:nvPr/>
        </p:nvPicPr>
        <p:blipFill>
          <a:blip r:embed="rId17"/>
          <a:stretch/>
        </p:blipFill>
        <p:spPr>
          <a:xfrm>
            <a:off x="2108880" y="4760640"/>
            <a:ext cx="685440" cy="199800"/>
          </a:xfrm>
          <a:prstGeom prst="rect">
            <a:avLst/>
          </a:prstGeom>
          <a:ln w="0">
            <a:noFill/>
          </a:ln>
        </p:spPr>
      </p:pic>
      <p:pic>
        <p:nvPicPr>
          <p:cNvPr id="191" name="Picture 41" descr=""/>
          <p:cNvPicPr/>
          <p:nvPr/>
        </p:nvPicPr>
        <p:blipFill>
          <a:blip r:embed="rId18"/>
          <a:stretch/>
        </p:blipFill>
        <p:spPr>
          <a:xfrm>
            <a:off x="2587320" y="4333320"/>
            <a:ext cx="2038320" cy="209160"/>
          </a:xfrm>
          <a:prstGeom prst="rect">
            <a:avLst/>
          </a:prstGeom>
          <a:ln w="0">
            <a:noFill/>
          </a:ln>
        </p:spPr>
      </p:pic>
      <p:pic>
        <p:nvPicPr>
          <p:cNvPr id="192" name="Picture 43" descr=""/>
          <p:cNvPicPr/>
          <p:nvPr/>
        </p:nvPicPr>
        <p:blipFill>
          <a:blip r:embed="rId19"/>
          <a:stretch/>
        </p:blipFill>
        <p:spPr>
          <a:xfrm>
            <a:off x="3876120" y="4947480"/>
            <a:ext cx="628200" cy="209160"/>
          </a:xfrm>
          <a:prstGeom prst="rect">
            <a:avLst/>
          </a:prstGeom>
          <a:ln w="0">
            <a:noFill/>
          </a:ln>
        </p:spPr>
      </p:pic>
      <p:pic>
        <p:nvPicPr>
          <p:cNvPr id="193" name="Picture 45" descr=""/>
          <p:cNvPicPr/>
          <p:nvPr/>
        </p:nvPicPr>
        <p:blipFill>
          <a:blip r:embed="rId20"/>
          <a:stretch/>
        </p:blipFill>
        <p:spPr>
          <a:xfrm>
            <a:off x="4604040" y="4947480"/>
            <a:ext cx="733320" cy="19980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Title 1"/>
          <p:cNvSpPr txBox="1"/>
          <p:nvPr/>
        </p:nvSpPr>
        <p:spPr>
          <a:xfrm>
            <a:off x="5472720" y="114840"/>
            <a:ext cx="4863240" cy="850320"/>
          </a:xfrm>
          <a:prstGeom prst="rect">
            <a:avLst/>
          </a:prstGeom>
          <a:noFill/>
          <a:ln w="0">
            <a:noFill/>
          </a:ln>
        </p:spPr>
        <p:txBody>
          <a:bodyPr>
            <a:noAutofit/>
          </a:bodyPr>
          <a:p>
            <a:pPr>
              <a:lnSpc>
                <a:spcPct val="100000"/>
              </a:lnSpc>
            </a:pPr>
            <a:r>
              <a:rPr b="1" lang="en-IN" sz="4200" spc="-1" strike="noStrike">
                <a:solidFill>
                  <a:srgbClr val="ebebeb"/>
                </a:solidFill>
                <a:latin typeface="Century Gothic"/>
              </a:rPr>
              <a:t>Control Structures</a:t>
            </a:r>
            <a:endParaRPr b="0" lang="en-US" sz="4200" spc="-1" strike="noStrike">
              <a:solidFill>
                <a:srgbClr val="ffffff"/>
              </a:solidFill>
              <a:latin typeface="Century Gothic"/>
            </a:endParaRPr>
          </a:p>
        </p:txBody>
      </p:sp>
      <p:sp>
        <p:nvSpPr>
          <p:cNvPr id="195" name="TextBox 7"/>
          <p:cNvSpPr/>
          <p:nvPr/>
        </p:nvSpPr>
        <p:spPr>
          <a:xfrm>
            <a:off x="460080" y="298080"/>
            <a:ext cx="3844440" cy="3135240"/>
          </a:xfrm>
          <a:prstGeom prst="rect">
            <a:avLst/>
          </a:prstGeom>
          <a:noFill/>
          <a:ln w="0">
            <a:noFill/>
          </a:ln>
        </p:spPr>
        <p:style>
          <a:lnRef idx="0"/>
          <a:fillRef idx="0"/>
          <a:effectRef idx="0"/>
          <a:fontRef idx="minor"/>
        </p:style>
        <p:txBody>
          <a:bodyPr lIns="90000" rIns="90000" tIns="45000" bIns="45000">
            <a:spAutoFit/>
          </a:bodyPr>
          <a:p>
            <a:pPr algn="just">
              <a:lnSpc>
                <a:spcPct val="100000"/>
              </a:lnSpc>
            </a:pPr>
            <a:r>
              <a:rPr b="0" lang="en-US" sz="1800" spc="-1" strike="noStrike">
                <a:solidFill>
                  <a:srgbClr val="ffffff"/>
                </a:solidFill>
                <a:latin typeface="Bahnschrift SemiBold SemiConden"/>
              </a:rPr>
              <a:t>Conditional Statements</a:t>
            </a:r>
            <a:endParaRPr b="0" lang="en-IN" sz="1800" spc="-1" strike="noStrike">
              <a:latin typeface="Arial"/>
            </a:endParaRPr>
          </a:p>
          <a:p>
            <a:pPr marL="285840" indent="-285480" algn="just">
              <a:lnSpc>
                <a:spcPct val="100000"/>
              </a:lnSpc>
              <a:buClr>
                <a:srgbClr val="ffffff"/>
              </a:buClr>
              <a:buFont typeface="Arial"/>
              <a:buChar char="•"/>
            </a:pPr>
            <a:r>
              <a:rPr b="0" lang="en-US" sz="1400" spc="-1" strike="noStrike">
                <a:solidFill>
                  <a:srgbClr val="ffffff"/>
                </a:solidFill>
                <a:latin typeface="Bahnschrift Light"/>
              </a:rPr>
              <a:t>Conditional statements allow the program to make decisions based on certain conditions. </a:t>
            </a:r>
            <a:endParaRPr b="0" lang="en-IN" sz="1400" spc="-1" strike="noStrike">
              <a:latin typeface="Arial"/>
            </a:endParaRPr>
          </a:p>
          <a:p>
            <a:pPr marL="285840" indent="-285480" algn="just">
              <a:lnSpc>
                <a:spcPct val="100000"/>
              </a:lnSpc>
              <a:buClr>
                <a:srgbClr val="ffffff"/>
              </a:buClr>
              <a:buFont typeface="Arial"/>
              <a:buChar char="•"/>
            </a:pPr>
            <a:r>
              <a:rPr b="0" lang="en-US" sz="1400" spc="-1" strike="noStrike">
                <a:solidFill>
                  <a:srgbClr val="ffffff"/>
                </a:solidFill>
                <a:latin typeface="Bahnschrift Light"/>
              </a:rPr>
              <a:t>The </a:t>
            </a:r>
            <a:r>
              <a:rPr b="1" lang="en-US" sz="1400" spc="-1" strike="noStrike">
                <a:solidFill>
                  <a:srgbClr val="ffffff"/>
                </a:solidFill>
                <a:latin typeface="Bahnschrift Light"/>
              </a:rPr>
              <a:t>"if" </a:t>
            </a:r>
            <a:r>
              <a:rPr b="0" lang="en-US" sz="1400" spc="-1" strike="noStrike">
                <a:solidFill>
                  <a:srgbClr val="ffffff"/>
                </a:solidFill>
                <a:latin typeface="Bahnschrift Light"/>
              </a:rPr>
              <a:t>statement checks a condition and executes a block of code if the condition is true. </a:t>
            </a:r>
            <a:endParaRPr b="0" lang="en-IN" sz="1400" spc="-1" strike="noStrike">
              <a:latin typeface="Arial"/>
            </a:endParaRPr>
          </a:p>
          <a:p>
            <a:pPr marL="285840" indent="-285480" algn="just">
              <a:lnSpc>
                <a:spcPct val="100000"/>
              </a:lnSpc>
              <a:buClr>
                <a:srgbClr val="ffffff"/>
              </a:buClr>
              <a:buFont typeface="Arial"/>
              <a:buChar char="•"/>
            </a:pPr>
            <a:r>
              <a:rPr b="0" lang="en-US" sz="1400" spc="-1" strike="noStrike">
                <a:solidFill>
                  <a:srgbClr val="ffffff"/>
                </a:solidFill>
                <a:latin typeface="Bahnschrift Light"/>
              </a:rPr>
              <a:t>The </a:t>
            </a:r>
            <a:r>
              <a:rPr b="1" lang="en-US" sz="1400" spc="-1" strike="noStrike">
                <a:solidFill>
                  <a:srgbClr val="ffffff"/>
                </a:solidFill>
                <a:latin typeface="Bahnschrift Light"/>
              </a:rPr>
              <a:t>"else" </a:t>
            </a:r>
            <a:r>
              <a:rPr b="0" lang="en-US" sz="1400" spc="-1" strike="noStrike">
                <a:solidFill>
                  <a:srgbClr val="ffffff"/>
                </a:solidFill>
                <a:latin typeface="Bahnschrift Light"/>
              </a:rPr>
              <a:t>statement provides an alternative block of code to execute if the condition is false. </a:t>
            </a:r>
            <a:endParaRPr b="0" lang="en-IN" sz="1400" spc="-1" strike="noStrike">
              <a:latin typeface="Arial"/>
            </a:endParaRPr>
          </a:p>
          <a:p>
            <a:pPr marL="285840" indent="-285480" algn="just">
              <a:lnSpc>
                <a:spcPct val="100000"/>
              </a:lnSpc>
              <a:buClr>
                <a:srgbClr val="ffffff"/>
              </a:buClr>
              <a:buFont typeface="Arial"/>
              <a:buChar char="•"/>
            </a:pPr>
            <a:r>
              <a:rPr b="0" lang="en-US" sz="1400" spc="-1" strike="noStrike">
                <a:solidFill>
                  <a:srgbClr val="ffffff"/>
                </a:solidFill>
                <a:latin typeface="Bahnschrift Light"/>
              </a:rPr>
              <a:t>The </a:t>
            </a:r>
            <a:r>
              <a:rPr b="1" lang="en-US" sz="1400" spc="-1" strike="noStrike">
                <a:solidFill>
                  <a:srgbClr val="ffffff"/>
                </a:solidFill>
                <a:latin typeface="Bahnschrift Light"/>
              </a:rPr>
              <a:t>"switch" </a:t>
            </a:r>
            <a:r>
              <a:rPr b="0" lang="en-US" sz="1400" spc="-1" strike="noStrike">
                <a:solidFill>
                  <a:srgbClr val="ffffff"/>
                </a:solidFill>
                <a:latin typeface="Bahnschrift Light"/>
              </a:rPr>
              <a:t>statement checks the value of an expression and executes the code block associated with the matching "case" label.</a:t>
            </a:r>
            <a:endParaRPr b="0" lang="en-IN" sz="1400" spc="-1" strike="noStrike">
              <a:latin typeface="Arial"/>
            </a:endParaRPr>
          </a:p>
        </p:txBody>
      </p:sp>
      <p:sp>
        <p:nvSpPr>
          <p:cNvPr id="196" name="TextBox 8"/>
          <p:cNvSpPr/>
          <p:nvPr/>
        </p:nvSpPr>
        <p:spPr>
          <a:xfrm>
            <a:off x="736920" y="3641760"/>
            <a:ext cx="3844440" cy="29221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d1d5db"/>
                </a:solidFill>
                <a:latin typeface="Bahnschrift SemiBold SemiConden"/>
              </a:rPr>
              <a:t>Looping Statements</a:t>
            </a:r>
            <a:endParaRPr b="0" lang="en-IN" sz="1800" spc="-1" strike="noStrike">
              <a:latin typeface="Arial"/>
            </a:endParaRPr>
          </a:p>
          <a:p>
            <a:pPr marL="285840" indent="-285480" algn="just">
              <a:lnSpc>
                <a:spcPct val="100000"/>
              </a:lnSpc>
              <a:buClr>
                <a:srgbClr val="d1d5db"/>
              </a:buClr>
              <a:buFont typeface="Arial"/>
              <a:buChar char="•"/>
            </a:pPr>
            <a:r>
              <a:rPr b="0" lang="en-US" sz="1400" spc="-1" strike="noStrike">
                <a:solidFill>
                  <a:srgbClr val="d1d5db"/>
                </a:solidFill>
                <a:latin typeface="Segoe UI"/>
              </a:rPr>
              <a:t>Looping statements, such as "for," "while" and "do-while" are used to execute a block of code repeatedly if a certain condition is met.</a:t>
            </a:r>
            <a:endParaRPr b="0" lang="en-IN" sz="1400" spc="-1" strike="noStrike">
              <a:latin typeface="Arial"/>
            </a:endParaRPr>
          </a:p>
          <a:p>
            <a:pPr algn="just">
              <a:lnSpc>
                <a:spcPct val="100000"/>
              </a:lnSpc>
            </a:pPr>
            <a:endParaRPr b="0" lang="en-IN" sz="1400" spc="-1" strike="noStrike">
              <a:latin typeface="Arial"/>
            </a:endParaRPr>
          </a:p>
          <a:p>
            <a:pPr marL="285840" indent="-285480" algn="just">
              <a:lnSpc>
                <a:spcPct val="100000"/>
              </a:lnSpc>
              <a:buClr>
                <a:srgbClr val="d1d5db"/>
              </a:buClr>
              <a:buFont typeface="Arial"/>
              <a:buChar char="•"/>
            </a:pPr>
            <a:r>
              <a:rPr b="0" lang="en-US" sz="1400" spc="-1" strike="noStrike">
                <a:solidFill>
                  <a:srgbClr val="d1d5db"/>
                </a:solidFill>
                <a:latin typeface="Segoe UI"/>
              </a:rPr>
              <a:t> </a:t>
            </a:r>
            <a:r>
              <a:rPr b="1" lang="en-US" sz="1400" spc="-1" strike="noStrike">
                <a:solidFill>
                  <a:srgbClr val="d1d5db"/>
                </a:solidFill>
                <a:latin typeface="Segoe UI"/>
              </a:rPr>
              <a:t>"for" </a:t>
            </a:r>
            <a:r>
              <a:rPr b="0" lang="en-US" sz="1400" spc="-1" strike="noStrike">
                <a:solidFill>
                  <a:srgbClr val="d1d5db"/>
                </a:solidFill>
                <a:latin typeface="Segoe UI"/>
              </a:rPr>
              <a:t>and </a:t>
            </a:r>
            <a:r>
              <a:rPr b="1" lang="en-US" sz="1400" spc="-1" strike="noStrike">
                <a:solidFill>
                  <a:srgbClr val="d1d5db"/>
                </a:solidFill>
                <a:latin typeface="Segoe UI"/>
              </a:rPr>
              <a:t>"while"</a:t>
            </a:r>
            <a:r>
              <a:rPr b="0" lang="en-US" sz="1400" spc="-1" strike="noStrike">
                <a:solidFill>
                  <a:srgbClr val="d1d5db"/>
                </a:solidFill>
                <a:latin typeface="Segoe UI"/>
              </a:rPr>
              <a:t> loops are entry-controlled loops, which means the condition is checked before the loop's execution. </a:t>
            </a:r>
            <a:endParaRPr b="0" lang="en-IN" sz="1400" spc="-1" strike="noStrike">
              <a:latin typeface="Arial"/>
            </a:endParaRPr>
          </a:p>
          <a:p>
            <a:pPr marL="285840" indent="-285480" algn="just">
              <a:lnSpc>
                <a:spcPct val="100000"/>
              </a:lnSpc>
              <a:buClr>
                <a:srgbClr val="d1d5db"/>
              </a:buClr>
              <a:buFont typeface="Arial"/>
              <a:buChar char="•"/>
            </a:pPr>
            <a:r>
              <a:rPr b="0" lang="en-US" sz="1400" spc="-1" strike="noStrike">
                <a:solidFill>
                  <a:srgbClr val="d1d5db"/>
                </a:solidFill>
                <a:latin typeface="Segoe UI"/>
              </a:rPr>
              <a:t>"</a:t>
            </a:r>
            <a:r>
              <a:rPr b="1" lang="en-US" sz="1400" spc="-1" strike="noStrike">
                <a:solidFill>
                  <a:srgbClr val="d1d5db"/>
                </a:solidFill>
                <a:latin typeface="Segoe UI"/>
              </a:rPr>
              <a:t>do-while" </a:t>
            </a:r>
            <a:r>
              <a:rPr b="0" lang="en-US" sz="1400" spc="-1" strike="noStrike">
                <a:solidFill>
                  <a:srgbClr val="d1d5db"/>
                </a:solidFill>
                <a:latin typeface="Segoe UI"/>
              </a:rPr>
              <a:t>is an exit-controlled loop, where the condition is checked after the loop's execution.</a:t>
            </a:r>
            <a:endParaRPr b="0" lang="en-IN" sz="1400" spc="-1" strike="noStrike">
              <a:latin typeface="Arial"/>
            </a:endParaRPr>
          </a:p>
        </p:txBody>
      </p:sp>
      <p:sp>
        <p:nvSpPr>
          <p:cNvPr id="197" name="Rectangle 9"/>
          <p:cNvSpPr/>
          <p:nvPr/>
        </p:nvSpPr>
        <p:spPr>
          <a:xfrm>
            <a:off x="414720" y="235800"/>
            <a:ext cx="3958200" cy="3273840"/>
          </a:xfrm>
          <a:prstGeom prst="rect">
            <a:avLst/>
          </a:prstGeom>
          <a:noFill/>
          <a:ln cap="rnd" w="28575">
            <a:solidFill>
              <a:srgbClr val="b01513">
                <a:lumMod val="40000"/>
                <a:lumOff val="60000"/>
              </a:srgbClr>
            </a:solidFill>
            <a:round/>
          </a:ln>
        </p:spPr>
        <p:style>
          <a:lnRef idx="2">
            <a:schemeClr val="accent1">
              <a:shade val="15000"/>
            </a:schemeClr>
          </a:lnRef>
          <a:fillRef idx="1">
            <a:schemeClr val="accent1"/>
          </a:fillRef>
          <a:effectRef idx="0">
            <a:schemeClr val="accent1"/>
          </a:effectRef>
          <a:fontRef idx="minor"/>
        </p:style>
      </p:sp>
      <p:sp>
        <p:nvSpPr>
          <p:cNvPr id="198" name="Rectangle 10"/>
          <p:cNvSpPr/>
          <p:nvPr/>
        </p:nvSpPr>
        <p:spPr>
          <a:xfrm>
            <a:off x="726120" y="3604320"/>
            <a:ext cx="3958200" cy="3062520"/>
          </a:xfrm>
          <a:prstGeom prst="rect">
            <a:avLst/>
          </a:prstGeom>
          <a:noFill/>
          <a:ln cap="rnd" w="28575">
            <a:solidFill>
              <a:srgbClr val="b01513">
                <a:lumMod val="40000"/>
                <a:lumOff val="60000"/>
              </a:srgbClr>
            </a:solidFill>
            <a:round/>
          </a:ln>
        </p:spPr>
        <p:style>
          <a:lnRef idx="2">
            <a:schemeClr val="accent1">
              <a:shade val="15000"/>
            </a:schemeClr>
          </a:lnRef>
          <a:fillRef idx="1">
            <a:schemeClr val="accent1"/>
          </a:fillRef>
          <a:effectRef idx="0">
            <a:schemeClr val="accent1"/>
          </a:effectRef>
          <a:fontRef idx="minor"/>
        </p:style>
      </p:sp>
      <p:pic>
        <p:nvPicPr>
          <p:cNvPr id="199" name="Picture 12" descr=""/>
          <p:cNvPicPr/>
          <p:nvPr/>
        </p:nvPicPr>
        <p:blipFill>
          <a:blip r:embed="rId1"/>
          <a:stretch/>
        </p:blipFill>
        <p:spPr>
          <a:xfrm>
            <a:off x="6453720" y="1261080"/>
            <a:ext cx="3094920" cy="1829880"/>
          </a:xfrm>
          <a:prstGeom prst="rect">
            <a:avLst/>
          </a:prstGeom>
          <a:ln w="0">
            <a:noFill/>
          </a:ln>
        </p:spPr>
      </p:pic>
      <p:pic>
        <p:nvPicPr>
          <p:cNvPr id="200" name="Picture 14" descr=""/>
          <p:cNvPicPr/>
          <p:nvPr/>
        </p:nvPicPr>
        <p:blipFill>
          <a:blip r:embed="rId2"/>
          <a:stretch/>
        </p:blipFill>
        <p:spPr>
          <a:xfrm>
            <a:off x="6271560" y="3301560"/>
            <a:ext cx="3459960" cy="1523160"/>
          </a:xfrm>
          <a:prstGeom prst="rect">
            <a:avLst/>
          </a:prstGeom>
          <a:ln w="0">
            <a:noFill/>
          </a:ln>
        </p:spPr>
      </p:pic>
      <p:pic>
        <p:nvPicPr>
          <p:cNvPr id="201" name="Picture 16" descr=""/>
          <p:cNvPicPr/>
          <p:nvPr/>
        </p:nvPicPr>
        <p:blipFill>
          <a:blip r:embed="rId3"/>
          <a:srcRect l="0" t="-1959" r="-45" b="0"/>
          <a:stretch/>
        </p:blipFill>
        <p:spPr>
          <a:xfrm>
            <a:off x="5653800" y="5009400"/>
            <a:ext cx="4501080" cy="1632960"/>
          </a:xfrm>
          <a:prstGeom prst="rect">
            <a:avLst/>
          </a:prstGeom>
          <a:ln w="0">
            <a:noFill/>
          </a:ln>
        </p:spPr>
      </p:pic>
      <p:sp>
        <p:nvSpPr>
          <p:cNvPr id="202" name="Straight Arrow Connector 18"/>
          <p:cNvSpPr/>
          <p:nvPr/>
        </p:nvSpPr>
        <p:spPr>
          <a:xfrm>
            <a:off x="4392360" y="1485360"/>
            <a:ext cx="1973160" cy="387000"/>
          </a:xfrm>
          <a:custGeom>
            <a:avLst/>
            <a:gdLst/>
            <a:ahLst/>
            <a:rect l="l" t="t" r="r" b="b"/>
            <a:pathLst>
              <a:path w="21600" h="21600">
                <a:moveTo>
                  <a:pt x="0" y="0"/>
                </a:moveTo>
                <a:lnTo>
                  <a:pt x="21600" y="21600"/>
                </a:lnTo>
              </a:path>
            </a:pathLst>
          </a:custGeom>
          <a:noFill/>
          <a:ln cap="rnd" w="38100">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203" name="Straight Arrow Connector 19"/>
          <p:cNvSpPr/>
          <p:nvPr/>
        </p:nvSpPr>
        <p:spPr>
          <a:xfrm flipV="1">
            <a:off x="4392360" y="1981080"/>
            <a:ext cx="1992600" cy="194400"/>
          </a:xfrm>
          <a:custGeom>
            <a:avLst/>
            <a:gdLst/>
            <a:ahLst/>
            <a:rect l="l" t="t" r="r" b="b"/>
            <a:pathLst>
              <a:path w="21600" h="21600">
                <a:moveTo>
                  <a:pt x="0" y="0"/>
                </a:moveTo>
                <a:lnTo>
                  <a:pt x="21600" y="21600"/>
                </a:lnTo>
              </a:path>
            </a:pathLst>
          </a:custGeom>
          <a:noFill/>
          <a:ln cap="rnd" w="38100">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204" name="Straight Arrow Connector 23"/>
          <p:cNvSpPr/>
          <p:nvPr/>
        </p:nvSpPr>
        <p:spPr>
          <a:xfrm>
            <a:off x="4392360" y="3009600"/>
            <a:ext cx="1878480" cy="375480"/>
          </a:xfrm>
          <a:custGeom>
            <a:avLst/>
            <a:gdLst/>
            <a:ahLst/>
            <a:rect l="l" t="t" r="r" b="b"/>
            <a:pathLst>
              <a:path w="21600" h="21600">
                <a:moveTo>
                  <a:pt x="0" y="0"/>
                </a:moveTo>
                <a:lnTo>
                  <a:pt x="21600" y="21600"/>
                </a:lnTo>
              </a:path>
            </a:pathLst>
          </a:custGeom>
          <a:noFill/>
          <a:ln cap="rnd" w="38100">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205" name="Straight Arrow Connector 27"/>
          <p:cNvSpPr/>
          <p:nvPr/>
        </p:nvSpPr>
        <p:spPr>
          <a:xfrm>
            <a:off x="4684680" y="5135760"/>
            <a:ext cx="907200" cy="524520"/>
          </a:xfrm>
          <a:custGeom>
            <a:avLst/>
            <a:gdLst/>
            <a:ahLst/>
            <a:rect l="l" t="t" r="r" b="b"/>
            <a:pathLst>
              <a:path w="21600" h="21600">
                <a:moveTo>
                  <a:pt x="0" y="0"/>
                </a:moveTo>
                <a:lnTo>
                  <a:pt x="21600" y="21600"/>
                </a:lnTo>
              </a:path>
            </a:pathLst>
          </a:custGeom>
          <a:noFill/>
          <a:ln cap="rnd" w="38100">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206" name="TextBox 30"/>
          <p:cNvSpPr/>
          <p:nvPr/>
        </p:nvSpPr>
        <p:spPr>
          <a:xfrm>
            <a:off x="9958320" y="3801600"/>
            <a:ext cx="1878480" cy="7290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400" spc="-1" strike="noStrike">
                <a:solidFill>
                  <a:srgbClr val="ffffff"/>
                </a:solidFill>
                <a:latin typeface="Bahnschrift SemiBold SemiConden"/>
              </a:rPr>
              <a:t>Figure: </a:t>
            </a:r>
            <a:r>
              <a:rPr b="0" lang="en-US" sz="1400" spc="-1" strike="noStrike">
                <a:solidFill>
                  <a:srgbClr val="ffffff"/>
                </a:solidFill>
                <a:latin typeface="Bahnschrift Light"/>
              </a:rPr>
              <a:t>Use of if-else, while and for loop</a:t>
            </a:r>
            <a:endParaRPr b="0" lang="en-IN" sz="14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7" name="Picture 32" descr=""/>
          <p:cNvPicPr/>
          <p:nvPr/>
        </p:nvPicPr>
        <p:blipFill>
          <a:blip r:embed="rId1"/>
          <a:stretch/>
        </p:blipFill>
        <p:spPr>
          <a:xfrm>
            <a:off x="2057760" y="4315320"/>
            <a:ext cx="7125480" cy="2266920"/>
          </a:xfrm>
          <a:prstGeom prst="rect">
            <a:avLst/>
          </a:prstGeom>
          <a:ln w="0">
            <a:noFill/>
          </a:ln>
        </p:spPr>
      </p:pic>
      <p:sp>
        <p:nvSpPr>
          <p:cNvPr id="208" name="Title 1"/>
          <p:cNvSpPr txBox="1"/>
          <p:nvPr/>
        </p:nvSpPr>
        <p:spPr>
          <a:xfrm>
            <a:off x="565200" y="302400"/>
            <a:ext cx="2721600" cy="692640"/>
          </a:xfrm>
          <a:prstGeom prst="rect">
            <a:avLst/>
          </a:prstGeom>
          <a:noFill/>
          <a:ln w="0">
            <a:noFill/>
          </a:ln>
        </p:spPr>
        <p:txBody>
          <a:bodyPr>
            <a:noAutofit/>
          </a:bodyPr>
          <a:p>
            <a:pPr>
              <a:lnSpc>
                <a:spcPct val="100000"/>
              </a:lnSpc>
            </a:pPr>
            <a:r>
              <a:rPr b="1" lang="en-IN" sz="4200" spc="-1" strike="noStrike">
                <a:solidFill>
                  <a:srgbClr val="ebebeb"/>
                </a:solidFill>
                <a:latin typeface="Century Gothic"/>
              </a:rPr>
              <a:t>Functions</a:t>
            </a:r>
            <a:endParaRPr b="0" lang="en-US" sz="4200" spc="-1" strike="noStrike">
              <a:solidFill>
                <a:srgbClr val="ffffff"/>
              </a:solidFill>
              <a:latin typeface="Century Gothic"/>
            </a:endParaRPr>
          </a:p>
        </p:txBody>
      </p:sp>
      <p:sp>
        <p:nvSpPr>
          <p:cNvPr id="209" name="TextBox 2"/>
          <p:cNvSpPr/>
          <p:nvPr/>
        </p:nvSpPr>
        <p:spPr>
          <a:xfrm>
            <a:off x="594720" y="1147680"/>
            <a:ext cx="3591720" cy="1551960"/>
          </a:xfrm>
          <a:prstGeom prst="rect">
            <a:avLst/>
          </a:prstGeom>
          <a:gradFill rotWithShape="0">
            <a:gsLst>
              <a:gs pos="0">
                <a:srgbClr val="dde9e3"/>
              </a:gs>
              <a:gs pos="100000">
                <a:srgbClr val="92bfab"/>
              </a:gs>
            </a:gsLst>
            <a:lin ang="5400000"/>
          </a:gradFill>
          <a:ln cap="rnd">
            <a:solidFill>
              <a:srgbClr val="6aac90"/>
            </a:solidFill>
            <a:round/>
          </a:ln>
        </p:spPr>
        <p:style>
          <a:lnRef idx="1">
            <a:schemeClr val="accent4"/>
          </a:lnRef>
          <a:fillRef idx="2">
            <a:schemeClr val="accent4"/>
          </a:fillRef>
          <a:effectRef idx="1">
            <a:schemeClr val="accent4"/>
          </a:effectRef>
          <a:fontRef idx="minor"/>
        </p:style>
        <p:txBody>
          <a:bodyPr lIns="90000" rIns="90000" tIns="45000" bIns="45000">
            <a:spAutoFit/>
          </a:bodyPr>
          <a:p>
            <a:pPr>
              <a:lnSpc>
                <a:spcPct val="150000"/>
              </a:lnSpc>
            </a:pPr>
            <a:r>
              <a:rPr b="0" lang="en-US" sz="2000" spc="-1" strike="noStrike">
                <a:solidFill>
                  <a:srgbClr val="000000"/>
                </a:solidFill>
                <a:latin typeface="Bahnschrift SemiBold SemiConden"/>
              </a:rPr>
              <a:t>Defining Functions in C++</a:t>
            </a:r>
            <a:endParaRPr b="0" lang="en-IN" sz="2000" spc="-1" strike="noStrike">
              <a:latin typeface="Arial"/>
            </a:endParaRPr>
          </a:p>
          <a:p>
            <a:pPr marL="285840" indent="-285480">
              <a:lnSpc>
                <a:spcPct val="100000"/>
              </a:lnSpc>
              <a:buClr>
                <a:srgbClr val="000000"/>
              </a:buClr>
              <a:buFont typeface="Arial"/>
              <a:buChar char="•"/>
            </a:pPr>
            <a:r>
              <a:rPr b="0" lang="en-US" sz="1600" spc="-1" strike="noStrike">
                <a:solidFill>
                  <a:srgbClr val="000000"/>
                </a:solidFill>
                <a:latin typeface="Bahnschrift Light"/>
              </a:rPr>
              <a:t>Functions are blocks of code that can be called and executed at various points in the program.</a:t>
            </a:r>
            <a:endParaRPr b="0" lang="en-IN" sz="1600" spc="-1" strike="noStrike">
              <a:latin typeface="Arial"/>
            </a:endParaRPr>
          </a:p>
          <a:p>
            <a:pPr>
              <a:lnSpc>
                <a:spcPct val="100000"/>
              </a:lnSpc>
            </a:pPr>
            <a:endParaRPr b="0" lang="en-IN" sz="1600" spc="-1" strike="noStrike">
              <a:latin typeface="Arial"/>
            </a:endParaRPr>
          </a:p>
        </p:txBody>
      </p:sp>
      <p:pic>
        <p:nvPicPr>
          <p:cNvPr id="210" name="Picture 9" descr=""/>
          <p:cNvPicPr/>
          <p:nvPr/>
        </p:nvPicPr>
        <p:blipFill>
          <a:blip r:embed="rId2"/>
          <a:stretch/>
        </p:blipFill>
        <p:spPr>
          <a:xfrm>
            <a:off x="264240" y="2766960"/>
            <a:ext cx="5061600" cy="807480"/>
          </a:xfrm>
          <a:prstGeom prst="rect">
            <a:avLst/>
          </a:prstGeom>
          <a:ln w="0">
            <a:noFill/>
          </a:ln>
        </p:spPr>
      </p:pic>
      <p:sp>
        <p:nvSpPr>
          <p:cNvPr id="211" name="Straight Arrow Connector 13"/>
          <p:cNvSpPr/>
          <p:nvPr/>
        </p:nvSpPr>
        <p:spPr>
          <a:xfrm flipV="1">
            <a:off x="474480" y="3209400"/>
            <a:ext cx="360" cy="601920"/>
          </a:xfrm>
          <a:custGeom>
            <a:avLst/>
            <a:gdLst/>
            <a:ahLst/>
            <a:rect l="l" t="t" r="r" b="b"/>
            <a:pathLst>
              <a:path w="21600" h="21600">
                <a:moveTo>
                  <a:pt x="0" y="0"/>
                </a:moveTo>
                <a:lnTo>
                  <a:pt x="21600" y="21600"/>
                </a:lnTo>
              </a:path>
            </a:pathLst>
          </a:custGeom>
          <a:noFill/>
          <a:ln w="9525">
            <a:solidFill>
              <a:srgbClr val="e6b729"/>
            </a:solidFill>
            <a:round/>
            <a:tailEnd len="med" type="arrow" w="med"/>
          </a:ln>
        </p:spPr>
        <p:style>
          <a:lnRef idx="0"/>
          <a:fillRef idx="0"/>
          <a:effectRef idx="0"/>
          <a:fontRef idx="minor"/>
        </p:style>
      </p:sp>
      <p:sp>
        <p:nvSpPr>
          <p:cNvPr id="212" name="Straight Arrow Connector 17"/>
          <p:cNvSpPr/>
          <p:nvPr/>
        </p:nvSpPr>
        <p:spPr>
          <a:xfrm flipH="1" flipV="1">
            <a:off x="830880" y="3208680"/>
            <a:ext cx="309960" cy="780840"/>
          </a:xfrm>
          <a:custGeom>
            <a:avLst/>
            <a:gdLst/>
            <a:ahLst/>
            <a:rect l="l" t="t" r="r" b="b"/>
            <a:pathLst>
              <a:path w="21600" h="21600">
                <a:moveTo>
                  <a:pt x="0" y="0"/>
                </a:moveTo>
                <a:lnTo>
                  <a:pt x="21600" y="21600"/>
                </a:lnTo>
              </a:path>
            </a:pathLst>
          </a:custGeom>
          <a:noFill/>
          <a:ln w="9525">
            <a:solidFill>
              <a:srgbClr val="e6b729"/>
            </a:solidFill>
            <a:round/>
            <a:tailEnd len="med" type="arrow" w="med"/>
          </a:ln>
        </p:spPr>
        <p:style>
          <a:lnRef idx="0"/>
          <a:fillRef idx="0"/>
          <a:effectRef idx="0"/>
          <a:fontRef idx="minor"/>
        </p:style>
      </p:sp>
      <p:sp>
        <p:nvSpPr>
          <p:cNvPr id="213" name="Straight Arrow Connector 19"/>
          <p:cNvSpPr/>
          <p:nvPr/>
        </p:nvSpPr>
        <p:spPr>
          <a:xfrm flipH="1" flipV="1">
            <a:off x="1495440" y="3162240"/>
            <a:ext cx="393120" cy="601920"/>
          </a:xfrm>
          <a:custGeom>
            <a:avLst/>
            <a:gdLst/>
            <a:ahLst/>
            <a:rect l="l" t="t" r="r" b="b"/>
            <a:pathLst>
              <a:path w="21600" h="21600">
                <a:moveTo>
                  <a:pt x="0" y="0"/>
                </a:moveTo>
                <a:lnTo>
                  <a:pt x="21600" y="21600"/>
                </a:lnTo>
              </a:path>
            </a:pathLst>
          </a:custGeom>
          <a:noFill/>
          <a:ln w="9525">
            <a:solidFill>
              <a:srgbClr val="e6b729"/>
            </a:solidFill>
            <a:round/>
            <a:tailEnd len="med" type="arrow" w="med"/>
          </a:ln>
        </p:spPr>
        <p:style>
          <a:lnRef idx="0"/>
          <a:fillRef idx="0"/>
          <a:effectRef idx="0"/>
          <a:fontRef idx="minor"/>
        </p:style>
      </p:sp>
      <p:sp>
        <p:nvSpPr>
          <p:cNvPr id="214" name="Straight Connector 21"/>
          <p:cNvSpPr/>
          <p:nvPr/>
        </p:nvSpPr>
        <p:spPr>
          <a:xfrm>
            <a:off x="1038240" y="3162240"/>
            <a:ext cx="943920" cy="0"/>
          </a:xfrm>
          <a:prstGeom prst="line">
            <a:avLst/>
          </a:prstGeom>
          <a:ln cap="rnd">
            <a:solidFill>
              <a:srgbClr val="b01513"/>
            </a:solidFill>
            <a:round/>
          </a:ln>
        </p:spPr>
        <p:style>
          <a:lnRef idx="1">
            <a:schemeClr val="accent1"/>
          </a:lnRef>
          <a:fillRef idx="0">
            <a:schemeClr val="accent1"/>
          </a:fillRef>
          <a:effectRef idx="0">
            <a:schemeClr val="accent1"/>
          </a:effectRef>
          <a:fontRef idx="minor"/>
        </p:style>
      </p:sp>
      <p:sp>
        <p:nvSpPr>
          <p:cNvPr id="215" name="TextBox 23"/>
          <p:cNvSpPr/>
          <p:nvPr/>
        </p:nvSpPr>
        <p:spPr>
          <a:xfrm>
            <a:off x="73080" y="3744720"/>
            <a:ext cx="889560" cy="2502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050" spc="-1" strike="noStrike">
                <a:solidFill>
                  <a:srgbClr val="ffffff"/>
                </a:solidFill>
                <a:latin typeface="Bahnschrift Light"/>
              </a:rPr>
              <a:t>Return type</a:t>
            </a:r>
            <a:endParaRPr b="0" lang="en-IN" sz="1050" spc="-1" strike="noStrike">
              <a:latin typeface="Arial"/>
            </a:endParaRPr>
          </a:p>
        </p:txBody>
      </p:sp>
      <p:sp>
        <p:nvSpPr>
          <p:cNvPr id="216" name="TextBox 25"/>
          <p:cNvSpPr/>
          <p:nvPr/>
        </p:nvSpPr>
        <p:spPr>
          <a:xfrm>
            <a:off x="771120" y="3973680"/>
            <a:ext cx="1126080" cy="2502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050" spc="-1" strike="noStrike">
                <a:solidFill>
                  <a:srgbClr val="ffffff"/>
                </a:solidFill>
                <a:latin typeface="Bahnschrift Light"/>
              </a:rPr>
              <a:t>Function name</a:t>
            </a:r>
            <a:endParaRPr b="0" lang="en-IN" sz="1050" spc="-1" strike="noStrike">
              <a:latin typeface="Arial"/>
            </a:endParaRPr>
          </a:p>
        </p:txBody>
      </p:sp>
      <p:sp>
        <p:nvSpPr>
          <p:cNvPr id="217" name="TextBox 26"/>
          <p:cNvSpPr/>
          <p:nvPr/>
        </p:nvSpPr>
        <p:spPr>
          <a:xfrm>
            <a:off x="1806840" y="3722400"/>
            <a:ext cx="1479600" cy="2502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050" spc="-1" strike="noStrike">
                <a:solidFill>
                  <a:srgbClr val="ffffff"/>
                </a:solidFill>
                <a:latin typeface="Bahnschrift Light"/>
              </a:rPr>
              <a:t>Function Parameters</a:t>
            </a:r>
            <a:endParaRPr b="0" lang="en-IN" sz="1050" spc="-1" strike="noStrike">
              <a:latin typeface="Arial"/>
            </a:endParaRPr>
          </a:p>
        </p:txBody>
      </p:sp>
      <p:pic>
        <p:nvPicPr>
          <p:cNvPr id="218" name="Picture 28" descr=""/>
          <p:cNvPicPr/>
          <p:nvPr/>
        </p:nvPicPr>
        <p:blipFill>
          <a:blip r:embed="rId3"/>
          <a:stretch/>
        </p:blipFill>
        <p:spPr>
          <a:xfrm>
            <a:off x="7368480" y="2276640"/>
            <a:ext cx="2457360" cy="561600"/>
          </a:xfrm>
          <a:prstGeom prst="rect">
            <a:avLst/>
          </a:prstGeom>
          <a:ln w="0">
            <a:noFill/>
          </a:ln>
        </p:spPr>
      </p:pic>
      <p:sp>
        <p:nvSpPr>
          <p:cNvPr id="219" name="TextBox 29"/>
          <p:cNvSpPr/>
          <p:nvPr/>
        </p:nvSpPr>
        <p:spPr>
          <a:xfrm>
            <a:off x="6008760" y="648720"/>
            <a:ext cx="3822480" cy="1521000"/>
          </a:xfrm>
          <a:prstGeom prst="rect">
            <a:avLst/>
          </a:prstGeom>
          <a:gradFill rotWithShape="0">
            <a:gsLst>
              <a:gs pos="0">
                <a:srgbClr val="89bca6"/>
              </a:gs>
              <a:gs pos="100000">
                <a:srgbClr val="538c73"/>
              </a:gs>
            </a:gsLst>
            <a:lin ang="5400000"/>
          </a:gradFill>
          <a:ln cap="rnd">
            <a:solidFill>
              <a:srgbClr val="6aac90"/>
            </a:solidFill>
            <a:round/>
          </a:ln>
          <a:effectLst>
            <a:outerShdw blurRad="38160" dir="5400000" dist="25560" rotWithShape="0">
              <a:srgbClr val="000000">
                <a:alpha val="45000"/>
              </a:srgbClr>
            </a:outerShdw>
          </a:effectLst>
        </p:spPr>
        <p:style>
          <a:lnRef idx="1">
            <a:schemeClr val="accent4"/>
          </a:lnRef>
          <a:fillRef idx="3">
            <a:schemeClr val="accent4"/>
          </a:fillRef>
          <a:effectRef idx="2">
            <a:schemeClr val="accent4"/>
          </a:effectRef>
          <a:fontRef idx="minor"/>
        </p:style>
        <p:txBody>
          <a:bodyPr lIns="90000" rIns="90000" tIns="45000" bIns="45000">
            <a:spAutoFit/>
          </a:bodyPr>
          <a:p>
            <a:pPr>
              <a:lnSpc>
                <a:spcPct val="150000"/>
              </a:lnSpc>
            </a:pPr>
            <a:r>
              <a:rPr b="0" lang="en-US" sz="2000" spc="-1" strike="noStrike">
                <a:solidFill>
                  <a:srgbClr val="000000"/>
                </a:solidFill>
                <a:latin typeface="Bahnschrift SemiBold SemiConden"/>
              </a:rPr>
              <a:t>Functions prototype</a:t>
            </a:r>
            <a:endParaRPr b="0" lang="en-IN" sz="2000" spc="-1" strike="noStrike">
              <a:latin typeface="Arial"/>
            </a:endParaRPr>
          </a:p>
          <a:p>
            <a:pPr marL="285840" indent="-285480">
              <a:lnSpc>
                <a:spcPct val="100000"/>
              </a:lnSpc>
              <a:buClr>
                <a:srgbClr val="000000"/>
              </a:buClr>
              <a:buFont typeface="Arial"/>
              <a:buChar char="•"/>
            </a:pPr>
            <a:r>
              <a:rPr b="0" lang="en-US" sz="1600" spc="-1" strike="noStrike">
                <a:solidFill>
                  <a:srgbClr val="000000"/>
                </a:solidFill>
                <a:latin typeface="Bahnschrift Light"/>
              </a:rPr>
              <a:t>Function prototypes tell the compiler about the existence and interface of the functions, while the definitions contain the actual code.</a:t>
            </a:r>
            <a:endParaRPr b="0" lang="en-IN" sz="1600" spc="-1" strike="noStrike">
              <a:latin typeface="Arial"/>
            </a:endParaRPr>
          </a:p>
        </p:txBody>
      </p:sp>
      <p:sp>
        <p:nvSpPr>
          <p:cNvPr id="220" name="TextBox 33"/>
          <p:cNvSpPr/>
          <p:nvPr/>
        </p:nvSpPr>
        <p:spPr>
          <a:xfrm>
            <a:off x="5441040" y="4805640"/>
            <a:ext cx="3742200" cy="1550520"/>
          </a:xfrm>
          <a:prstGeom prst="rect">
            <a:avLst/>
          </a:prstGeom>
          <a:gradFill rotWithShape="0">
            <a:gsLst>
              <a:gs pos="0">
                <a:srgbClr val="dde9e3"/>
              </a:gs>
              <a:gs pos="100000">
                <a:srgbClr val="92bfab"/>
              </a:gs>
            </a:gsLst>
            <a:lin ang="5400000"/>
          </a:gradFill>
          <a:ln cap="rnd">
            <a:solidFill>
              <a:srgbClr val="6aac90"/>
            </a:solidFill>
            <a:round/>
          </a:ln>
        </p:spPr>
        <p:style>
          <a:lnRef idx="1">
            <a:schemeClr val="accent4"/>
          </a:lnRef>
          <a:fillRef idx="2">
            <a:schemeClr val="accent4"/>
          </a:fillRef>
          <a:effectRef idx="1">
            <a:schemeClr val="accent4"/>
          </a:effectRef>
          <a:fontRef idx="minor"/>
        </p:style>
        <p:txBody>
          <a:bodyPr lIns="90000" rIns="90000" tIns="45000" bIns="45000">
            <a:spAutoFit/>
          </a:bodyPr>
          <a:p>
            <a:pPr algn="just">
              <a:lnSpc>
                <a:spcPct val="100000"/>
              </a:lnSpc>
            </a:pPr>
            <a:r>
              <a:rPr b="0" lang="en-US" sz="1600" spc="-1" strike="noStrike">
                <a:solidFill>
                  <a:srgbClr val="000000"/>
                </a:solidFill>
                <a:latin typeface="Bahnschrift Light"/>
              </a:rPr>
              <a:t>C++ allows passing arguments to functions by value or by reference. When using call by value, a copy of the argument is passed to the function, while call by reference passes the memory address of the argument. </a:t>
            </a:r>
            <a:endParaRPr b="0" lang="en-IN" sz="1600" spc="-1" strike="noStrike">
              <a:latin typeface="Arial"/>
            </a:endParaRPr>
          </a:p>
        </p:txBody>
      </p:sp>
      <p:sp>
        <p:nvSpPr>
          <p:cNvPr id="221" name="TextBox 35"/>
          <p:cNvSpPr/>
          <p:nvPr/>
        </p:nvSpPr>
        <p:spPr>
          <a:xfrm>
            <a:off x="9183600" y="5113800"/>
            <a:ext cx="2693880" cy="1004040"/>
          </a:xfrm>
          <a:prstGeom prst="rect">
            <a:avLst/>
          </a:prstGeom>
          <a:gradFill rotWithShape="0">
            <a:gsLst>
              <a:gs pos="0">
                <a:srgbClr val="dde9e3"/>
              </a:gs>
              <a:gs pos="100000">
                <a:srgbClr val="92bfab"/>
              </a:gs>
            </a:gsLst>
            <a:lin ang="5400000"/>
          </a:gradFill>
          <a:ln cap="rnd">
            <a:solidFill>
              <a:srgbClr val="6aac90"/>
            </a:solidFill>
            <a:round/>
          </a:ln>
        </p:spPr>
        <p:style>
          <a:lnRef idx="1">
            <a:schemeClr val="accent4"/>
          </a:lnRef>
          <a:fillRef idx="2">
            <a:schemeClr val="accent4"/>
          </a:fillRef>
          <a:effectRef idx="1">
            <a:schemeClr val="accent4"/>
          </a:effectRef>
          <a:fontRef idx="minor"/>
        </p:style>
        <p:txBody>
          <a:bodyPr lIns="90000" rIns="90000" tIns="45000" bIns="45000">
            <a:spAutoFit/>
          </a:bodyPr>
          <a:p>
            <a:pPr>
              <a:lnSpc>
                <a:spcPct val="150000"/>
              </a:lnSpc>
            </a:pPr>
            <a:r>
              <a:rPr b="0" lang="en-US" sz="2000" spc="-1" strike="noStrike">
                <a:solidFill>
                  <a:srgbClr val="000000"/>
                </a:solidFill>
                <a:latin typeface="Bahnschrift SemiBold SemiConden"/>
              </a:rPr>
              <a:t>Functions pass by value or by reference</a:t>
            </a:r>
            <a:endParaRPr b="0" lang="en-IN" sz="2000" spc="-1" strike="noStrike">
              <a:latin typeface="Arial"/>
            </a:endParaRPr>
          </a:p>
        </p:txBody>
      </p:sp>
      <p:sp>
        <p:nvSpPr>
          <p:cNvPr id="222" name="Straight Arrow Connector 38"/>
          <p:cNvSpPr/>
          <p:nvPr/>
        </p:nvSpPr>
        <p:spPr>
          <a:xfrm flipH="1">
            <a:off x="4186800" y="4015800"/>
            <a:ext cx="1139040" cy="593640"/>
          </a:xfrm>
          <a:custGeom>
            <a:avLst/>
            <a:gdLst/>
            <a:ahLst/>
            <a:rect l="l" t="t" r="r" b="b"/>
            <a:pathLst>
              <a:path w="21600" h="21600">
                <a:moveTo>
                  <a:pt x="0" y="0"/>
                </a:moveTo>
                <a:lnTo>
                  <a:pt x="21600" y="21600"/>
                </a:lnTo>
              </a:path>
            </a:pathLst>
          </a:custGeom>
          <a:noFill/>
          <a:ln cap="rnd" w="28575">
            <a:solidFill>
              <a:srgbClr val="e6b729"/>
            </a:solidFill>
            <a:round/>
            <a:tailEnd len="med" type="triangle" w="med"/>
          </a:ln>
        </p:spPr>
        <p:style>
          <a:lnRef idx="1">
            <a:schemeClr val="accent3"/>
          </a:lnRef>
          <a:fillRef idx="0">
            <a:schemeClr val="accent3"/>
          </a:fillRef>
          <a:effectRef idx="0">
            <a:schemeClr val="accent3"/>
          </a:effectRef>
          <a:fontRef idx="minor"/>
        </p:style>
      </p:sp>
      <p:sp>
        <p:nvSpPr>
          <p:cNvPr id="223" name="TextBox 39"/>
          <p:cNvSpPr/>
          <p:nvPr/>
        </p:nvSpPr>
        <p:spPr>
          <a:xfrm>
            <a:off x="5342400" y="3646440"/>
            <a:ext cx="3521880" cy="5770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600" spc="-1" strike="noStrike">
                <a:solidFill>
                  <a:srgbClr val="ffffff"/>
                </a:solidFill>
                <a:latin typeface="Bahnschrift Light"/>
              </a:rPr>
              <a:t>Using &amp;(ampersand) to pass the memory address to the function</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4" name="Picture 16" descr=""/>
          <p:cNvPicPr/>
          <p:nvPr/>
        </p:nvPicPr>
        <p:blipFill>
          <a:blip r:embed="rId1"/>
          <a:stretch/>
        </p:blipFill>
        <p:spPr>
          <a:xfrm>
            <a:off x="6615360" y="4016520"/>
            <a:ext cx="4324680" cy="885960"/>
          </a:xfrm>
          <a:prstGeom prst="rect">
            <a:avLst/>
          </a:prstGeom>
          <a:ln w="0">
            <a:noFill/>
          </a:ln>
        </p:spPr>
      </p:pic>
      <p:sp>
        <p:nvSpPr>
          <p:cNvPr id="225" name="Title 1"/>
          <p:cNvSpPr txBox="1"/>
          <p:nvPr/>
        </p:nvSpPr>
        <p:spPr>
          <a:xfrm>
            <a:off x="3348720" y="153720"/>
            <a:ext cx="5320800" cy="762840"/>
          </a:xfrm>
          <a:prstGeom prst="rect">
            <a:avLst/>
          </a:prstGeom>
          <a:noFill/>
          <a:ln w="0">
            <a:noFill/>
          </a:ln>
        </p:spPr>
        <p:txBody>
          <a:bodyPr>
            <a:noAutofit/>
          </a:bodyPr>
          <a:p>
            <a:pPr>
              <a:lnSpc>
                <a:spcPct val="100000"/>
              </a:lnSpc>
            </a:pPr>
            <a:r>
              <a:rPr b="1" lang="en-IN" sz="4200" spc="-1" strike="noStrike">
                <a:solidFill>
                  <a:srgbClr val="ebebeb"/>
                </a:solidFill>
                <a:latin typeface="Century Gothic"/>
              </a:rPr>
              <a:t>Arrays and Pointers</a:t>
            </a:r>
            <a:endParaRPr b="0" lang="en-US" sz="4200" spc="-1" strike="noStrike">
              <a:solidFill>
                <a:srgbClr val="ffffff"/>
              </a:solidFill>
              <a:latin typeface="Century Gothic"/>
            </a:endParaRPr>
          </a:p>
        </p:txBody>
      </p:sp>
      <p:sp>
        <p:nvSpPr>
          <p:cNvPr id="226" name="TextBox 2"/>
          <p:cNvSpPr/>
          <p:nvPr/>
        </p:nvSpPr>
        <p:spPr>
          <a:xfrm>
            <a:off x="868320" y="1262160"/>
            <a:ext cx="4875840" cy="37134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ffffff"/>
                </a:solidFill>
                <a:latin typeface="Bahnschrift SemiBold SemiConden"/>
              </a:rPr>
              <a:t>Declaring and Initializing Arrays</a:t>
            </a:r>
            <a:endParaRPr b="0" lang="en-IN" sz="2000" spc="-1" strike="noStrike">
              <a:latin typeface="Arial"/>
            </a:endParaRPr>
          </a:p>
          <a:p>
            <a:pPr>
              <a:lnSpc>
                <a:spcPct val="100000"/>
              </a:lnSpc>
            </a:pPr>
            <a:endParaRPr b="0" lang="en-IN" sz="2000" spc="-1" strike="noStrike">
              <a:latin typeface="Arial"/>
            </a:endParaRPr>
          </a:p>
          <a:p>
            <a:pPr marL="285840" indent="-285480">
              <a:lnSpc>
                <a:spcPct val="100000"/>
              </a:lnSpc>
              <a:buClr>
                <a:srgbClr val="ffffff"/>
              </a:buClr>
              <a:buFont typeface="Arial"/>
              <a:buChar char="•"/>
            </a:pPr>
            <a:r>
              <a:rPr b="1" lang="en-US" sz="1600" spc="-1" strike="noStrike">
                <a:solidFill>
                  <a:srgbClr val="ffffff"/>
                </a:solidFill>
                <a:latin typeface="Bahnschrift Light"/>
              </a:rPr>
              <a:t>Arrays</a:t>
            </a:r>
            <a:r>
              <a:rPr b="0" lang="en-US" sz="1600" spc="-1" strike="noStrike">
                <a:solidFill>
                  <a:srgbClr val="ffffff"/>
                </a:solidFill>
                <a:latin typeface="Bahnschrift Light"/>
              </a:rPr>
              <a:t> are a collection of elements of the same data type stored in contiguous memory locations.</a:t>
            </a:r>
            <a:endParaRPr b="0" lang="en-IN" sz="1600" spc="-1" strike="noStrike">
              <a:latin typeface="Arial"/>
            </a:endParaRPr>
          </a:p>
          <a:p>
            <a:pPr marL="285840" indent="-285480">
              <a:lnSpc>
                <a:spcPct val="100000"/>
              </a:lnSpc>
              <a:buClr>
                <a:srgbClr val="ffffff"/>
              </a:buClr>
              <a:buFont typeface="Arial"/>
              <a:buChar char="•"/>
            </a:pPr>
            <a:r>
              <a:rPr b="0" lang="en-US" sz="1600" spc="-1" strike="noStrike">
                <a:solidFill>
                  <a:srgbClr val="ffffff"/>
                </a:solidFill>
                <a:latin typeface="Bahnschrift Light"/>
              </a:rPr>
              <a:t>In C++, you can declare and initialize an array using </a:t>
            </a:r>
            <a:r>
              <a:rPr b="1" lang="en-US" sz="1600" spc="-1" strike="noStrike">
                <a:solidFill>
                  <a:srgbClr val="ffffff"/>
                </a:solidFill>
                <a:latin typeface="Bahnschrift Light"/>
              </a:rPr>
              <a:t>square brackets [ ]</a:t>
            </a:r>
            <a:r>
              <a:rPr b="0" lang="en-US" sz="1600" spc="-1" strike="noStrike">
                <a:solidFill>
                  <a:srgbClr val="ffffff"/>
                </a:solidFill>
                <a:latin typeface="Bahnschrift Light"/>
              </a:rPr>
              <a:t>. Arrays have a fixed size, and the size must be known at compile-time.</a:t>
            </a:r>
            <a:endParaRPr b="0" lang="en-IN" sz="1600" spc="-1" strike="noStrike">
              <a:latin typeface="Arial"/>
            </a:endParaRPr>
          </a:p>
          <a:p>
            <a:pPr>
              <a:lnSpc>
                <a:spcPct val="100000"/>
              </a:lnSpc>
            </a:pPr>
            <a:endParaRPr b="0" lang="en-IN" sz="1600" spc="-1" strike="noStrike">
              <a:latin typeface="Arial"/>
            </a:endParaRPr>
          </a:p>
          <a:p>
            <a:pPr>
              <a:lnSpc>
                <a:spcPct val="100000"/>
              </a:lnSpc>
            </a:pPr>
            <a:r>
              <a:rPr b="0" lang="en-US" sz="1600" spc="-1" strike="noStrike">
                <a:solidFill>
                  <a:srgbClr val="ffffff"/>
                </a:solidFill>
                <a:latin typeface="Bahnschrift Light"/>
              </a:rPr>
              <a:t>- Accessing Elements of Arrays can be done as shown in the example code</a:t>
            </a:r>
            <a:endParaRPr b="0" lang="en-IN" sz="1600" spc="-1" strike="noStrike">
              <a:latin typeface="Arial"/>
            </a:endParaRPr>
          </a:p>
          <a:p>
            <a:pPr>
              <a:lnSpc>
                <a:spcPct val="100000"/>
              </a:lnSpc>
            </a:pPr>
            <a:endParaRPr b="0" lang="en-IN" sz="1600" spc="-1" strike="noStrike">
              <a:latin typeface="Arial"/>
            </a:endParaRPr>
          </a:p>
          <a:p>
            <a:pPr>
              <a:lnSpc>
                <a:spcPct val="100000"/>
              </a:lnSpc>
            </a:pPr>
            <a:endParaRPr b="0" lang="en-IN" sz="1600" spc="-1" strike="noStrike">
              <a:latin typeface="Arial"/>
            </a:endParaRPr>
          </a:p>
        </p:txBody>
      </p:sp>
      <p:sp>
        <p:nvSpPr>
          <p:cNvPr id="227" name="TextBox 3"/>
          <p:cNvSpPr/>
          <p:nvPr/>
        </p:nvSpPr>
        <p:spPr>
          <a:xfrm>
            <a:off x="6797520" y="1262160"/>
            <a:ext cx="3744000" cy="3225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ffffff"/>
                </a:solidFill>
                <a:latin typeface="Bahnschrift SemiBold SemiConden"/>
              </a:rPr>
              <a:t>Pointers and Memory Addresses</a:t>
            </a:r>
            <a:endParaRPr b="0" lang="en-IN" sz="2000" spc="-1" strike="noStrike">
              <a:latin typeface="Arial"/>
            </a:endParaRPr>
          </a:p>
          <a:p>
            <a:pPr>
              <a:lnSpc>
                <a:spcPct val="100000"/>
              </a:lnSpc>
            </a:pPr>
            <a:endParaRPr b="0" lang="en-IN" sz="2000" spc="-1" strike="noStrike">
              <a:latin typeface="Arial"/>
            </a:endParaRPr>
          </a:p>
          <a:p>
            <a:pPr marL="285840" indent="-285480">
              <a:lnSpc>
                <a:spcPct val="100000"/>
              </a:lnSpc>
              <a:buClr>
                <a:srgbClr val="ffffff"/>
              </a:buClr>
              <a:buFont typeface="Arial"/>
              <a:buChar char="•"/>
            </a:pPr>
            <a:r>
              <a:rPr b="1" lang="en-US" sz="1600" spc="-1" strike="noStrike">
                <a:solidFill>
                  <a:srgbClr val="ffffff"/>
                </a:solidFill>
                <a:latin typeface="Bahnschrift Light"/>
              </a:rPr>
              <a:t>Pointers</a:t>
            </a:r>
            <a:r>
              <a:rPr b="0" lang="en-US" sz="1600" spc="-1" strike="noStrike">
                <a:solidFill>
                  <a:srgbClr val="ffffff"/>
                </a:solidFill>
                <a:latin typeface="Bahnschrift Light"/>
              </a:rPr>
              <a:t> are variables that store the memory addresses of other variables.</a:t>
            </a:r>
            <a:endParaRPr b="0" lang="en-IN" sz="1600" spc="-1" strike="noStrike">
              <a:latin typeface="Arial"/>
            </a:endParaRPr>
          </a:p>
          <a:p>
            <a:pPr>
              <a:lnSpc>
                <a:spcPct val="100000"/>
              </a:lnSpc>
            </a:pPr>
            <a:endParaRPr b="0" lang="en-IN" sz="1600" spc="-1" strike="noStrike">
              <a:latin typeface="Arial"/>
            </a:endParaRPr>
          </a:p>
          <a:p>
            <a:pPr marL="285840" indent="-285480">
              <a:lnSpc>
                <a:spcPct val="100000"/>
              </a:lnSpc>
              <a:buClr>
                <a:srgbClr val="ffffff"/>
              </a:buClr>
              <a:buFont typeface="Arial"/>
              <a:buChar char="•"/>
            </a:pPr>
            <a:r>
              <a:rPr b="0" lang="en-US" sz="1600" spc="-1" strike="noStrike">
                <a:solidFill>
                  <a:srgbClr val="ffffff"/>
                </a:solidFill>
                <a:latin typeface="Bahnschrift Light"/>
              </a:rPr>
              <a:t>The </a:t>
            </a:r>
            <a:r>
              <a:rPr b="1" lang="en-US" sz="1600" spc="-1" strike="noStrike">
                <a:solidFill>
                  <a:srgbClr val="ffffff"/>
                </a:solidFill>
                <a:latin typeface="Bahnschrift Light"/>
              </a:rPr>
              <a:t>'&amp;' operator</a:t>
            </a:r>
            <a:r>
              <a:rPr b="0" lang="en-US" sz="1600" spc="-1" strike="noStrike">
                <a:solidFill>
                  <a:srgbClr val="ffffff"/>
                </a:solidFill>
                <a:latin typeface="Bahnschrift Light"/>
              </a:rPr>
              <a:t> is used to get the memory address of a variable, and the </a:t>
            </a:r>
            <a:r>
              <a:rPr b="1" lang="en-US" sz="1600" spc="-1" strike="noStrike">
                <a:solidFill>
                  <a:srgbClr val="ffffff"/>
                </a:solidFill>
                <a:latin typeface="Bahnschrift Light"/>
              </a:rPr>
              <a:t>'*' operator</a:t>
            </a:r>
            <a:r>
              <a:rPr b="0" lang="en-US" sz="1600" spc="-1" strike="noStrike">
                <a:solidFill>
                  <a:srgbClr val="ffffff"/>
                </a:solidFill>
                <a:latin typeface="Bahnschrift Light"/>
              </a:rPr>
              <a:t> is used to declare and dereference pointers.</a:t>
            </a:r>
            <a:endParaRPr b="0" lang="en-IN" sz="1600" spc="-1" strike="noStrike">
              <a:latin typeface="Arial"/>
            </a:endParaRPr>
          </a:p>
          <a:p>
            <a:pPr>
              <a:lnSpc>
                <a:spcPct val="100000"/>
              </a:lnSpc>
            </a:pPr>
            <a:endParaRPr b="0" lang="en-IN" sz="1600" spc="-1" strike="noStrike">
              <a:latin typeface="Arial"/>
            </a:endParaRPr>
          </a:p>
        </p:txBody>
      </p:sp>
      <p:pic>
        <p:nvPicPr>
          <p:cNvPr id="228" name="Picture 5" descr=""/>
          <p:cNvPicPr/>
          <p:nvPr/>
        </p:nvPicPr>
        <p:blipFill>
          <a:blip r:embed="rId2"/>
          <a:stretch/>
        </p:blipFill>
        <p:spPr>
          <a:xfrm>
            <a:off x="838800" y="4459680"/>
            <a:ext cx="4905720" cy="1114200"/>
          </a:xfrm>
          <a:prstGeom prst="rect">
            <a:avLst/>
          </a:prstGeom>
          <a:ln w="0">
            <a:noFill/>
          </a:ln>
        </p:spPr>
      </p:pic>
      <p:pic>
        <p:nvPicPr>
          <p:cNvPr id="229" name="Picture 9" descr=""/>
          <p:cNvPicPr/>
          <p:nvPr/>
        </p:nvPicPr>
        <p:blipFill>
          <a:blip r:embed="rId3"/>
          <a:stretch/>
        </p:blipFill>
        <p:spPr>
          <a:xfrm>
            <a:off x="6615360" y="4994640"/>
            <a:ext cx="4324680" cy="1596240"/>
          </a:xfrm>
          <a:prstGeom prst="rect">
            <a:avLst/>
          </a:prstGeom>
          <a:ln w="0">
            <a:noFill/>
          </a:ln>
        </p:spPr>
      </p:pic>
      <p:pic>
        <p:nvPicPr>
          <p:cNvPr id="230" name="Picture 18" descr=""/>
          <p:cNvPicPr/>
          <p:nvPr/>
        </p:nvPicPr>
        <p:blipFill>
          <a:blip r:embed="rId4"/>
          <a:stretch/>
        </p:blipFill>
        <p:spPr>
          <a:xfrm>
            <a:off x="1186920" y="5595840"/>
            <a:ext cx="4239000" cy="1056960"/>
          </a:xfrm>
          <a:prstGeom prst="rect">
            <a:avLst/>
          </a:prstGeom>
          <a:ln w="0">
            <a:noFill/>
          </a:ln>
        </p:spPr>
      </p:pic>
      <p:grpSp>
        <p:nvGrpSpPr>
          <p:cNvPr id="231" name="Group 26"/>
          <p:cNvGrpSpPr/>
          <p:nvPr/>
        </p:nvGrpSpPr>
        <p:grpSpPr>
          <a:xfrm>
            <a:off x="0" y="0"/>
            <a:ext cx="0" cy="0"/>
            <a:chOff x="0" y="0"/>
            <a:chExt cx="0" cy="0"/>
          </a:xfrm>
        </p:grpSpPr>
      </p:grpSp>
      <p:grpSp>
        <p:nvGrpSpPr>
          <p:cNvPr id="232" name="Group 29"/>
          <p:cNvGrpSpPr/>
          <p:nvPr/>
        </p:nvGrpSpPr>
        <p:grpSpPr>
          <a:xfrm>
            <a:off x="0" y="0"/>
            <a:ext cx="0" cy="0"/>
            <a:chOff x="0" y="0"/>
            <a:chExt cx="0" cy="0"/>
          </a:xfrm>
        </p:grpSpPr>
      </p:gr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Title 1"/>
          <p:cNvSpPr txBox="1"/>
          <p:nvPr/>
        </p:nvSpPr>
        <p:spPr>
          <a:xfrm>
            <a:off x="646200" y="452880"/>
            <a:ext cx="4726800" cy="772560"/>
          </a:xfrm>
          <a:prstGeom prst="rect">
            <a:avLst/>
          </a:prstGeom>
          <a:noFill/>
          <a:ln w="0">
            <a:noFill/>
          </a:ln>
        </p:spPr>
        <p:txBody>
          <a:bodyPr>
            <a:noAutofit/>
          </a:bodyPr>
          <a:p>
            <a:pPr>
              <a:lnSpc>
                <a:spcPct val="100000"/>
              </a:lnSpc>
            </a:pPr>
            <a:r>
              <a:rPr b="1" lang="en-US" sz="4200" spc="-1" strike="noStrike">
                <a:solidFill>
                  <a:srgbClr val="ebebeb"/>
                </a:solidFill>
                <a:latin typeface="Century Gothic"/>
              </a:rPr>
              <a:t>Pointers in depth</a:t>
            </a:r>
            <a:endParaRPr b="0" lang="en-US" sz="4200" spc="-1" strike="noStrike">
              <a:solidFill>
                <a:srgbClr val="ffffff"/>
              </a:solidFill>
              <a:latin typeface="Century Gothic"/>
            </a:endParaRPr>
          </a:p>
        </p:txBody>
      </p:sp>
      <p:sp>
        <p:nvSpPr>
          <p:cNvPr id="234" name="TextBox 2"/>
          <p:cNvSpPr/>
          <p:nvPr/>
        </p:nvSpPr>
        <p:spPr>
          <a:xfrm>
            <a:off x="782280" y="1342080"/>
            <a:ext cx="5071320" cy="2864520"/>
          </a:xfrm>
          <a:prstGeom prst="rect">
            <a:avLst/>
          </a:prstGeom>
          <a:noFill/>
          <a:ln w="0">
            <a:noFill/>
          </a:ln>
        </p:spPr>
        <p:style>
          <a:lnRef idx="0"/>
          <a:fillRef idx="0"/>
          <a:effectRef idx="0"/>
          <a:fontRef idx="minor"/>
        </p:style>
        <p:txBody>
          <a:bodyPr lIns="90000" rIns="90000" tIns="45000" bIns="45000">
            <a:spAutoFit/>
          </a:bodyPr>
          <a:p>
            <a:pPr marL="285840" indent="-285480">
              <a:lnSpc>
                <a:spcPct val="100000"/>
              </a:lnSpc>
              <a:spcAft>
                <a:spcPts val="601"/>
              </a:spcAft>
              <a:buClr>
                <a:srgbClr val="ffffff"/>
              </a:buClr>
              <a:buFont typeface="Arial"/>
              <a:buChar char="•"/>
            </a:pPr>
            <a:r>
              <a:rPr b="0" lang="en-US" sz="1800" spc="-1" strike="noStrike">
                <a:solidFill>
                  <a:srgbClr val="ffffff"/>
                </a:solidFill>
                <a:latin typeface="72"/>
              </a:rPr>
              <a:t>Pointers are nothing but variables that hold memory address. The address is of another object(usually another variable)</a:t>
            </a:r>
            <a:endParaRPr b="0" lang="en-IN" sz="1800" spc="-1" strike="noStrike">
              <a:latin typeface="Arial"/>
            </a:endParaRPr>
          </a:p>
          <a:p>
            <a:pPr marL="285840" indent="-285480">
              <a:lnSpc>
                <a:spcPct val="100000"/>
              </a:lnSpc>
              <a:spcAft>
                <a:spcPts val="601"/>
              </a:spcAft>
              <a:buClr>
                <a:srgbClr val="ffffff"/>
              </a:buClr>
              <a:buFont typeface="Arial"/>
              <a:buChar char="•"/>
            </a:pPr>
            <a:r>
              <a:rPr b="0" lang="en-US" sz="1800" spc="-1" strike="noStrike">
                <a:solidFill>
                  <a:srgbClr val="ffffff"/>
                </a:solidFill>
                <a:latin typeface="72"/>
              </a:rPr>
              <a:t>Declaration:</a:t>
            </a:r>
            <a:r>
              <a:rPr b="0" lang="en-US" sz="1800" spc="-1" strike="noStrike">
                <a:solidFill>
                  <a:srgbClr val="ffffff"/>
                </a:solidFill>
                <a:latin typeface="72"/>
              </a:rPr>
              <a:t>	</a:t>
            </a:r>
            <a:endParaRPr b="0" lang="en-IN" sz="1800" spc="-1" strike="noStrike">
              <a:latin typeface="Arial"/>
            </a:endParaRPr>
          </a:p>
          <a:p>
            <a:pPr marL="457200">
              <a:lnSpc>
                <a:spcPct val="100000"/>
              </a:lnSpc>
              <a:spcAft>
                <a:spcPts val="601"/>
              </a:spcAft>
            </a:pPr>
            <a:r>
              <a:rPr b="0" lang="en-US" sz="1800" spc="-1" strike="noStrike">
                <a:solidFill>
                  <a:srgbClr val="ffffff"/>
                </a:solidFill>
                <a:latin typeface="72"/>
              </a:rPr>
              <a:t>	</a:t>
            </a:r>
            <a:r>
              <a:rPr b="1" i="1" lang="en-US" sz="1800" spc="-1" strike="noStrike">
                <a:solidFill>
                  <a:srgbClr val="ffffff"/>
                </a:solidFill>
                <a:latin typeface="72"/>
              </a:rPr>
              <a:t>type *name  </a:t>
            </a:r>
            <a:endParaRPr b="0" lang="en-IN" sz="1800" spc="-1" strike="noStrike">
              <a:latin typeface="Arial"/>
            </a:endParaRPr>
          </a:p>
          <a:p>
            <a:pPr marL="457200">
              <a:lnSpc>
                <a:spcPct val="100000"/>
              </a:lnSpc>
              <a:spcAft>
                <a:spcPts val="601"/>
              </a:spcAft>
            </a:pPr>
            <a:r>
              <a:rPr b="1" i="1" lang="en-US" sz="1800" spc="-1" strike="noStrike">
                <a:solidFill>
                  <a:srgbClr val="ffffff"/>
                </a:solidFill>
                <a:latin typeface="72"/>
              </a:rPr>
              <a:t>type: </a:t>
            </a:r>
            <a:r>
              <a:rPr b="0" lang="en-US" sz="1800" spc="-1" strike="noStrike">
                <a:solidFill>
                  <a:srgbClr val="ffffff"/>
                </a:solidFill>
                <a:latin typeface="72"/>
              </a:rPr>
              <a:t>can be anything from standard types like int, float etc., to user-defined types using struct or class.</a:t>
            </a:r>
            <a:endParaRPr b="0" lang="en-IN" sz="1800" spc="-1" strike="noStrike">
              <a:latin typeface="Arial"/>
            </a:endParaRPr>
          </a:p>
          <a:p>
            <a:pPr marL="457200">
              <a:lnSpc>
                <a:spcPct val="100000"/>
              </a:lnSpc>
              <a:spcAft>
                <a:spcPts val="601"/>
              </a:spcAft>
            </a:pPr>
            <a:r>
              <a:rPr b="1" i="1" lang="en-US" sz="1800" spc="-1" strike="noStrike">
                <a:solidFill>
                  <a:srgbClr val="ffffff"/>
                </a:solidFill>
                <a:latin typeface="72"/>
              </a:rPr>
              <a:t>name: </a:t>
            </a:r>
            <a:r>
              <a:rPr b="0" lang="en-US" sz="1800" spc="-1" strike="noStrike">
                <a:solidFill>
                  <a:srgbClr val="ffffff"/>
                </a:solidFill>
                <a:latin typeface="72"/>
              </a:rPr>
              <a:t>As one likes.</a:t>
            </a:r>
            <a:endParaRPr b="0" lang="en-IN" sz="1800" spc="-1" strike="noStrike">
              <a:latin typeface="Arial"/>
            </a:endParaRPr>
          </a:p>
        </p:txBody>
      </p:sp>
      <p:pic>
        <p:nvPicPr>
          <p:cNvPr id="235" name="Picture 2" descr="C++ Pointers Concept with Example - Simple Snippets"/>
          <p:cNvPicPr/>
          <p:nvPr/>
        </p:nvPicPr>
        <p:blipFill>
          <a:blip r:embed="rId1"/>
          <a:stretch/>
        </p:blipFill>
        <p:spPr>
          <a:xfrm>
            <a:off x="6474240" y="267480"/>
            <a:ext cx="5071320" cy="2852280"/>
          </a:xfrm>
          <a:prstGeom prst="rect">
            <a:avLst/>
          </a:prstGeom>
          <a:ln w="0">
            <a:noFill/>
          </a:ln>
        </p:spPr>
      </p:pic>
      <p:sp>
        <p:nvSpPr>
          <p:cNvPr id="236" name="TextBox 4"/>
          <p:cNvSpPr/>
          <p:nvPr/>
        </p:nvSpPr>
        <p:spPr>
          <a:xfrm>
            <a:off x="782280" y="4235040"/>
            <a:ext cx="5147640" cy="2741040"/>
          </a:xfrm>
          <a:prstGeom prst="rect">
            <a:avLst/>
          </a:prstGeom>
          <a:noFill/>
          <a:ln w="0">
            <a:noFill/>
          </a:ln>
        </p:spPr>
        <p:style>
          <a:lnRef idx="0"/>
          <a:fillRef idx="0"/>
          <a:effectRef idx="0"/>
          <a:fontRef idx="minor"/>
        </p:style>
        <p:txBody>
          <a:bodyPr lIns="90000" rIns="90000" tIns="45000" bIns="45000">
            <a:spAutoFit/>
          </a:bodyPr>
          <a:p>
            <a:pPr marL="285840" indent="-285480">
              <a:lnSpc>
                <a:spcPct val="100000"/>
              </a:lnSpc>
              <a:spcAft>
                <a:spcPts val="1199"/>
              </a:spcAft>
              <a:buClr>
                <a:srgbClr val="ffffff"/>
              </a:buClr>
              <a:buFont typeface="Arial"/>
              <a:buChar char="•"/>
            </a:pPr>
            <a:r>
              <a:rPr b="0" lang="en-US" sz="1800" spc="-1" strike="noStrike">
                <a:solidFill>
                  <a:srgbClr val="ffffff"/>
                </a:solidFill>
                <a:latin typeface="72"/>
              </a:rPr>
              <a:t>The </a:t>
            </a:r>
            <a:r>
              <a:rPr b="1" lang="en-US" sz="1800" spc="-1" strike="noStrike">
                <a:solidFill>
                  <a:srgbClr val="ffffff"/>
                </a:solidFill>
                <a:latin typeface="72"/>
              </a:rPr>
              <a:t>pointer Operators</a:t>
            </a:r>
            <a:r>
              <a:rPr b="0" lang="en-US" sz="1800" spc="-1" strike="noStrike">
                <a:solidFill>
                  <a:srgbClr val="ffffff"/>
                </a:solidFill>
                <a:latin typeface="72"/>
              </a:rPr>
              <a:t>:</a:t>
            </a:r>
            <a:endParaRPr b="0" lang="en-IN" sz="1800" spc="-1" strike="noStrike">
              <a:latin typeface="Arial"/>
            </a:endParaRPr>
          </a:p>
          <a:p>
            <a:pPr lvl="1" marL="743040" indent="-285480">
              <a:lnSpc>
                <a:spcPct val="100000"/>
              </a:lnSpc>
              <a:spcAft>
                <a:spcPts val="1199"/>
              </a:spcAft>
              <a:buClr>
                <a:srgbClr val="ffffff"/>
              </a:buClr>
              <a:buFont typeface="Arial"/>
              <a:buChar char="•"/>
            </a:pPr>
            <a:r>
              <a:rPr b="1" lang="en-US" sz="1800" spc="-1" strike="noStrike" u="sng">
                <a:solidFill>
                  <a:srgbClr val="ffffff"/>
                </a:solidFill>
                <a:uFillTx/>
                <a:latin typeface="72"/>
              </a:rPr>
              <a:t>&amp;</a:t>
            </a:r>
            <a:r>
              <a:rPr b="0" lang="en-US" sz="1800" spc="-1" strike="noStrike">
                <a:solidFill>
                  <a:srgbClr val="ffffff"/>
                </a:solidFill>
                <a:latin typeface="72"/>
              </a:rPr>
              <a:t> - returns the memory address of its operand.</a:t>
            </a:r>
            <a:endParaRPr b="0" lang="en-IN" sz="1800" spc="-1" strike="noStrike">
              <a:latin typeface="Arial"/>
            </a:endParaRPr>
          </a:p>
          <a:p>
            <a:pPr marL="914400">
              <a:lnSpc>
                <a:spcPct val="100000"/>
              </a:lnSpc>
              <a:spcAft>
                <a:spcPts val="1199"/>
              </a:spcAft>
            </a:pPr>
            <a:r>
              <a:rPr b="0" lang="en-US" sz="1800" spc="-1" strike="noStrike">
                <a:solidFill>
                  <a:srgbClr val="ffffff"/>
                </a:solidFill>
                <a:latin typeface="72"/>
              </a:rPr>
              <a:t>Ex: m = &amp;count;</a:t>
            </a:r>
            <a:endParaRPr b="0" lang="en-IN" sz="1800" spc="-1" strike="noStrike">
              <a:latin typeface="Arial"/>
            </a:endParaRPr>
          </a:p>
          <a:p>
            <a:pPr lvl="1" marL="743040" indent="-285480">
              <a:lnSpc>
                <a:spcPct val="100000"/>
              </a:lnSpc>
              <a:spcAft>
                <a:spcPts val="1199"/>
              </a:spcAft>
              <a:buClr>
                <a:srgbClr val="ffffff"/>
              </a:buClr>
              <a:buFont typeface="Arial"/>
              <a:buChar char="•"/>
            </a:pPr>
            <a:r>
              <a:rPr b="1" lang="en-US" sz="1800" spc="-1" strike="noStrike" u="sng">
                <a:solidFill>
                  <a:srgbClr val="ffffff"/>
                </a:solidFill>
                <a:uFillTx/>
                <a:latin typeface="72"/>
              </a:rPr>
              <a:t>*</a:t>
            </a:r>
            <a:r>
              <a:rPr b="1" lang="en-US" sz="1800" spc="-1" strike="noStrike">
                <a:solidFill>
                  <a:srgbClr val="ffffff"/>
                </a:solidFill>
                <a:latin typeface="72"/>
              </a:rPr>
              <a:t> </a:t>
            </a:r>
            <a:r>
              <a:rPr b="0" lang="en-US" sz="1800" spc="-1" strike="noStrike">
                <a:solidFill>
                  <a:srgbClr val="ffffff"/>
                </a:solidFill>
                <a:latin typeface="72"/>
              </a:rPr>
              <a:t> - deference operator. Return the content of a pointer variable.                    </a:t>
            </a:r>
            <a:r>
              <a:rPr b="0" lang="en-US" sz="1800" spc="-1" strike="noStrike">
                <a:solidFill>
                  <a:srgbClr val="ffffff"/>
                </a:solidFill>
                <a:latin typeface="72"/>
              </a:rPr>
              <a:t>	</a:t>
            </a:r>
            <a:r>
              <a:rPr b="0" lang="en-US" sz="1800" spc="-1" strike="noStrike">
                <a:solidFill>
                  <a:srgbClr val="ffffff"/>
                </a:solidFill>
                <a:latin typeface="72"/>
              </a:rPr>
              <a:t>Ex: q = *m;(value in count is stored to q)</a:t>
            </a:r>
            <a:endParaRPr b="0" lang="en-IN" sz="1800" spc="-1" strike="noStrike">
              <a:latin typeface="Arial"/>
            </a:endParaRPr>
          </a:p>
        </p:txBody>
      </p:sp>
      <p:pic>
        <p:nvPicPr>
          <p:cNvPr id="237" name="Picture 6" descr=""/>
          <p:cNvPicPr/>
          <p:nvPr/>
        </p:nvPicPr>
        <p:blipFill>
          <a:blip r:embed="rId2"/>
          <a:stretch/>
        </p:blipFill>
        <p:spPr>
          <a:xfrm>
            <a:off x="6109560" y="3310920"/>
            <a:ext cx="5801040" cy="2834280"/>
          </a:xfrm>
          <a:prstGeom prst="rect">
            <a:avLst/>
          </a:prstGeom>
          <a:ln w="0">
            <a:noFill/>
          </a:ln>
        </p:spPr>
      </p:pic>
      <p:sp>
        <p:nvSpPr>
          <p:cNvPr id="238" name="TextBox 7"/>
          <p:cNvSpPr/>
          <p:nvPr/>
        </p:nvSpPr>
        <p:spPr>
          <a:xfrm>
            <a:off x="6617520" y="6315840"/>
            <a:ext cx="5391720" cy="4554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200" spc="-1" strike="noStrike">
                <a:solidFill>
                  <a:srgbClr val="ffffff"/>
                </a:solidFill>
                <a:latin typeface="Century Gothic"/>
              </a:rPr>
              <a:t>NOTE: * and &amp; have higher precedence than all other arithmetic operators except unary minus with which they are equal</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9" name="Picture 4" descr=""/>
          <p:cNvPicPr/>
          <p:nvPr/>
        </p:nvPicPr>
        <p:blipFill>
          <a:blip r:embed="rId1"/>
          <a:stretch/>
        </p:blipFill>
        <p:spPr>
          <a:xfrm>
            <a:off x="1227240" y="613800"/>
            <a:ext cx="3713760" cy="3981960"/>
          </a:xfrm>
          <a:prstGeom prst="rect">
            <a:avLst/>
          </a:prstGeom>
          <a:ln w="0">
            <a:noFill/>
          </a:ln>
        </p:spPr>
      </p:pic>
      <p:pic>
        <p:nvPicPr>
          <p:cNvPr id="240" name="Picture 6" descr=""/>
          <p:cNvPicPr/>
          <p:nvPr/>
        </p:nvPicPr>
        <p:blipFill>
          <a:blip r:embed="rId2"/>
          <a:stretch/>
        </p:blipFill>
        <p:spPr>
          <a:xfrm>
            <a:off x="801720" y="5065560"/>
            <a:ext cx="4324680" cy="342720"/>
          </a:xfrm>
          <a:prstGeom prst="rect">
            <a:avLst/>
          </a:prstGeom>
          <a:ln w="0">
            <a:noFill/>
          </a:ln>
        </p:spPr>
      </p:pic>
      <p:pic>
        <p:nvPicPr>
          <p:cNvPr id="241" name="Picture 8" descr=""/>
          <p:cNvPicPr/>
          <p:nvPr/>
        </p:nvPicPr>
        <p:blipFill>
          <a:blip r:embed="rId3"/>
          <a:stretch/>
        </p:blipFill>
        <p:spPr>
          <a:xfrm>
            <a:off x="7065360" y="609120"/>
            <a:ext cx="3988440" cy="5446080"/>
          </a:xfrm>
          <a:prstGeom prst="rect">
            <a:avLst/>
          </a:prstGeom>
          <a:ln w="0">
            <a:noFill/>
          </a:ln>
        </p:spPr>
      </p:pic>
      <p:sp>
        <p:nvSpPr>
          <p:cNvPr id="242" name="TextBox 11"/>
          <p:cNvSpPr/>
          <p:nvPr/>
        </p:nvSpPr>
        <p:spPr>
          <a:xfrm>
            <a:off x="1337760" y="5790600"/>
            <a:ext cx="3110040" cy="729720"/>
          </a:xfrm>
          <a:prstGeom prst="rect">
            <a:avLst/>
          </a:prstGeom>
          <a:gradFill rotWithShape="0">
            <a:gsLst>
              <a:gs pos="0">
                <a:srgbClr val="faf1e3"/>
              </a:gs>
              <a:gs pos="100000">
                <a:srgbClr val="ecc977"/>
              </a:gs>
            </a:gsLst>
            <a:lin ang="5400000"/>
          </a:gradFill>
          <a:ln cap="rnd">
            <a:solidFill>
              <a:srgbClr val="e6b729"/>
            </a:solidFill>
            <a:round/>
          </a:ln>
        </p:spPr>
        <p:style>
          <a:lnRef idx="1">
            <a:schemeClr val="accent3"/>
          </a:lnRef>
          <a:fillRef idx="2">
            <a:schemeClr val="accent3"/>
          </a:fillRef>
          <a:effectRef idx="1">
            <a:schemeClr val="accent3"/>
          </a:effectRef>
          <a:fontRef idx="minor"/>
        </p:style>
        <p:txBody>
          <a:bodyPr lIns="90000" rIns="90000" tIns="45000" bIns="45000">
            <a:spAutoFit/>
          </a:bodyPr>
          <a:p>
            <a:pPr algn="just">
              <a:lnSpc>
                <a:spcPct val="100000"/>
              </a:lnSpc>
            </a:pPr>
            <a:r>
              <a:rPr b="0" lang="en-US" sz="1400" spc="-1" strike="noStrike">
                <a:solidFill>
                  <a:srgbClr val="000000"/>
                </a:solidFill>
                <a:latin typeface="Century Gothic"/>
              </a:rPr>
              <a:t>The error is due to no casting. Casting is essential that too explicit in C++. No implicit casting</a:t>
            </a:r>
            <a:endParaRPr b="0" lang="en-IN" sz="1400" spc="-1" strike="noStrike">
              <a:latin typeface="Arial"/>
            </a:endParaRPr>
          </a:p>
        </p:txBody>
      </p:sp>
      <p:sp>
        <p:nvSpPr>
          <p:cNvPr id="243" name="Arrow: Down 12"/>
          <p:cNvSpPr/>
          <p:nvPr/>
        </p:nvSpPr>
        <p:spPr>
          <a:xfrm>
            <a:off x="2770920" y="4596120"/>
            <a:ext cx="386280" cy="469080"/>
          </a:xfrm>
          <a:prstGeom prst="downArrow">
            <a:avLst>
              <a:gd name="adj1" fmla="val 50000"/>
              <a:gd name="adj2" fmla="val 50000"/>
            </a:avLst>
          </a:prstGeom>
          <a:solidFill>
            <a:schemeClr val="accent2">
              <a:lumMod val="60000"/>
              <a:lumOff val="40000"/>
            </a:schemeClr>
          </a:solidFill>
          <a:ln cap="rnd">
            <a:solidFill>
              <a:srgbClr val="4d0908"/>
            </a:solidFill>
            <a:round/>
          </a:ln>
        </p:spPr>
        <p:style>
          <a:lnRef idx="2">
            <a:schemeClr val="accent1">
              <a:shade val="15000"/>
            </a:schemeClr>
          </a:lnRef>
          <a:fillRef idx="1">
            <a:schemeClr val="accent1"/>
          </a:fillRef>
          <a:effectRef idx="0">
            <a:schemeClr val="accent1"/>
          </a:effectRef>
          <a:fontRef idx="minor"/>
        </p:style>
      </p:sp>
      <p:sp>
        <p:nvSpPr>
          <p:cNvPr id="244" name="Arrow: Down 13"/>
          <p:cNvSpPr/>
          <p:nvPr/>
        </p:nvSpPr>
        <p:spPr>
          <a:xfrm>
            <a:off x="2770920" y="5408640"/>
            <a:ext cx="453240" cy="381600"/>
          </a:xfrm>
          <a:prstGeom prst="downArrow">
            <a:avLst>
              <a:gd name="adj1" fmla="val 50000"/>
              <a:gd name="adj2" fmla="val 50000"/>
            </a:avLst>
          </a:prstGeom>
          <a:solidFill>
            <a:schemeClr val="accent2">
              <a:lumMod val="60000"/>
              <a:lumOff val="40000"/>
            </a:schemeClr>
          </a:solidFill>
          <a:ln cap="rnd">
            <a:solidFill>
              <a:srgbClr val="4d0908"/>
            </a:solidFill>
            <a:round/>
          </a:ln>
        </p:spPr>
        <p:style>
          <a:lnRef idx="2">
            <a:schemeClr val="accent1">
              <a:shade val="15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Title 1"/>
          <p:cNvSpPr txBox="1"/>
          <p:nvPr/>
        </p:nvSpPr>
        <p:spPr>
          <a:xfrm>
            <a:off x="646200" y="452880"/>
            <a:ext cx="9404280" cy="1400040"/>
          </a:xfrm>
          <a:prstGeom prst="rect">
            <a:avLst/>
          </a:prstGeom>
          <a:noFill/>
          <a:ln w="0">
            <a:noFill/>
          </a:ln>
        </p:spPr>
        <p:txBody>
          <a:bodyPr>
            <a:noAutofit/>
          </a:bodyPr>
          <a:p>
            <a:pPr>
              <a:lnSpc>
                <a:spcPct val="100000"/>
              </a:lnSpc>
            </a:pPr>
            <a:r>
              <a:rPr b="1" lang="en-US" sz="4200" spc="-1" strike="noStrike">
                <a:solidFill>
                  <a:srgbClr val="ebebeb"/>
                </a:solidFill>
                <a:latin typeface="Century Gothic"/>
              </a:rPr>
              <a:t>Pointer Expressions</a:t>
            </a:r>
            <a:endParaRPr b="0" lang="en-US" sz="4200" spc="-1" strike="noStrike">
              <a:solidFill>
                <a:srgbClr val="ffffff"/>
              </a:solidFill>
              <a:latin typeface="Century Gothic"/>
            </a:endParaRPr>
          </a:p>
        </p:txBody>
      </p:sp>
      <p:sp>
        <p:nvSpPr>
          <p:cNvPr id="246" name="TextBox 2"/>
          <p:cNvSpPr/>
          <p:nvPr/>
        </p:nvSpPr>
        <p:spPr>
          <a:xfrm>
            <a:off x="839160" y="1329120"/>
            <a:ext cx="3583080" cy="913320"/>
          </a:xfrm>
          <a:prstGeom prst="rect">
            <a:avLst/>
          </a:prstGeom>
          <a:noFill/>
          <a:ln w="0">
            <a:noFill/>
          </a:ln>
        </p:spPr>
        <p:style>
          <a:lnRef idx="0"/>
          <a:fillRef idx="0"/>
          <a:effectRef idx="0"/>
          <a:fontRef idx="minor"/>
        </p:style>
        <p:txBody>
          <a:bodyPr lIns="90000" rIns="90000" tIns="45000" bIns="45000">
            <a:spAutoFit/>
          </a:bodyPr>
          <a:p>
            <a:pPr marL="285840" indent="-285480">
              <a:lnSpc>
                <a:spcPct val="100000"/>
              </a:lnSpc>
              <a:buClr>
                <a:srgbClr val="ffffff"/>
              </a:buClr>
              <a:buFont typeface="Arial"/>
              <a:buChar char="•"/>
            </a:pPr>
            <a:r>
              <a:rPr b="0" lang="en-US" sz="1800" spc="-1" strike="noStrike">
                <a:solidFill>
                  <a:srgbClr val="ffffff"/>
                </a:solidFill>
                <a:latin typeface="Century Gothic"/>
              </a:rPr>
              <a:t>Pointer Assignments:</a:t>
            </a:r>
            <a:endParaRPr b="0" lang="en-IN" sz="1800" spc="-1" strike="noStrike">
              <a:latin typeface="Arial"/>
            </a:endParaRPr>
          </a:p>
          <a:p>
            <a:pPr lvl="1" marL="743040" indent="-285480">
              <a:lnSpc>
                <a:spcPct val="100000"/>
              </a:lnSpc>
              <a:buClr>
                <a:srgbClr val="ffffff"/>
              </a:buClr>
              <a:buFont typeface="Arial"/>
              <a:buChar char="•"/>
            </a:pPr>
            <a:r>
              <a:rPr b="0" lang="en-US" sz="1800" spc="-1" strike="noStrike">
                <a:solidFill>
                  <a:srgbClr val="ffffff"/>
                </a:solidFill>
                <a:latin typeface="Century Gothic"/>
              </a:rPr>
              <a:t>By address</a:t>
            </a:r>
            <a:endParaRPr b="0" lang="en-IN" sz="1800" spc="-1" strike="noStrike">
              <a:latin typeface="Arial"/>
            </a:endParaRPr>
          </a:p>
          <a:p>
            <a:pPr lvl="1" marL="743040" indent="-285480">
              <a:lnSpc>
                <a:spcPct val="100000"/>
              </a:lnSpc>
              <a:buClr>
                <a:srgbClr val="ffffff"/>
              </a:buClr>
              <a:buFont typeface="Arial"/>
              <a:buChar char="•"/>
            </a:pPr>
            <a:r>
              <a:rPr b="0" lang="en-US" sz="1800" spc="-1" strike="noStrike">
                <a:solidFill>
                  <a:srgbClr val="ffffff"/>
                </a:solidFill>
                <a:latin typeface="Century Gothic"/>
              </a:rPr>
              <a:t>By pointer</a:t>
            </a:r>
            <a:endParaRPr b="0" lang="en-IN" sz="1800" spc="-1" strike="noStrike">
              <a:latin typeface="Arial"/>
            </a:endParaRPr>
          </a:p>
        </p:txBody>
      </p:sp>
      <p:pic>
        <p:nvPicPr>
          <p:cNvPr id="247" name="Picture 4" descr=""/>
          <p:cNvPicPr/>
          <p:nvPr/>
        </p:nvPicPr>
        <p:blipFill>
          <a:blip r:embed="rId1"/>
          <a:stretch/>
        </p:blipFill>
        <p:spPr>
          <a:xfrm>
            <a:off x="907200" y="2525400"/>
            <a:ext cx="3514680" cy="3333960"/>
          </a:xfrm>
          <a:prstGeom prst="rect">
            <a:avLst/>
          </a:prstGeom>
          <a:ln w="0">
            <a:noFill/>
          </a:ln>
        </p:spPr>
      </p:pic>
      <p:sp>
        <p:nvSpPr>
          <p:cNvPr id="248" name="TextBox 5"/>
          <p:cNvSpPr/>
          <p:nvPr/>
        </p:nvSpPr>
        <p:spPr>
          <a:xfrm>
            <a:off x="6512400" y="1329120"/>
            <a:ext cx="4566960" cy="913320"/>
          </a:xfrm>
          <a:prstGeom prst="rect">
            <a:avLst/>
          </a:prstGeom>
          <a:noFill/>
          <a:ln w="0">
            <a:noFill/>
          </a:ln>
        </p:spPr>
        <p:style>
          <a:lnRef idx="0"/>
          <a:fillRef idx="0"/>
          <a:effectRef idx="0"/>
          <a:fontRef idx="minor"/>
        </p:style>
        <p:txBody>
          <a:bodyPr lIns="90000" rIns="90000" tIns="45000" bIns="45000">
            <a:spAutoFit/>
          </a:bodyPr>
          <a:p>
            <a:pPr marL="285840" indent="-285480">
              <a:lnSpc>
                <a:spcPct val="100000"/>
              </a:lnSpc>
              <a:buClr>
                <a:srgbClr val="ffffff"/>
              </a:buClr>
              <a:buFont typeface="Arial"/>
              <a:buChar char="•"/>
            </a:pPr>
            <a:r>
              <a:rPr b="0" lang="en-US" sz="1800" spc="-1" strike="noStrike">
                <a:solidFill>
                  <a:srgbClr val="ffffff"/>
                </a:solidFill>
                <a:latin typeface="Century Gothic"/>
              </a:rPr>
              <a:t>Pointer Arithmetic:</a:t>
            </a:r>
            <a:endParaRPr b="0" lang="en-IN" sz="1800" spc="-1" strike="noStrike">
              <a:latin typeface="Arial"/>
            </a:endParaRPr>
          </a:p>
          <a:p>
            <a:pPr lvl="1" marL="743040" indent="-285480">
              <a:lnSpc>
                <a:spcPct val="100000"/>
              </a:lnSpc>
              <a:buClr>
                <a:srgbClr val="ffffff"/>
              </a:buClr>
              <a:buFont typeface="Arial"/>
              <a:buChar char="•"/>
            </a:pPr>
            <a:r>
              <a:rPr b="0" lang="en-US" sz="1800" spc="-1" strike="noStrike">
                <a:solidFill>
                  <a:srgbClr val="ffffff"/>
                </a:solidFill>
                <a:latin typeface="Century Gothic"/>
              </a:rPr>
              <a:t>Arithmetic refers to increment or decrement of pointers.</a:t>
            </a:r>
            <a:endParaRPr b="0" lang="en-IN" sz="1800" spc="-1" strike="noStrike">
              <a:latin typeface="Arial"/>
            </a:endParaRPr>
          </a:p>
        </p:txBody>
      </p:sp>
      <p:pic>
        <p:nvPicPr>
          <p:cNvPr id="249" name="Picture 7" descr=""/>
          <p:cNvPicPr/>
          <p:nvPr/>
        </p:nvPicPr>
        <p:blipFill>
          <a:blip r:embed="rId2"/>
          <a:stretch/>
        </p:blipFill>
        <p:spPr>
          <a:xfrm>
            <a:off x="6853680" y="2539800"/>
            <a:ext cx="3957480" cy="2101320"/>
          </a:xfrm>
          <a:prstGeom prst="rect">
            <a:avLst/>
          </a:prstGeom>
          <a:ln w="0">
            <a:noFill/>
          </a:ln>
        </p:spPr>
      </p:pic>
      <p:sp>
        <p:nvSpPr>
          <p:cNvPr id="250" name="TextBox 8"/>
          <p:cNvSpPr/>
          <p:nvPr/>
        </p:nvSpPr>
        <p:spPr>
          <a:xfrm>
            <a:off x="6683040" y="4928760"/>
            <a:ext cx="4299120" cy="1187640"/>
          </a:xfrm>
          <a:prstGeom prst="rect">
            <a:avLst/>
          </a:prstGeom>
          <a:noFill/>
          <a:ln w="0">
            <a:noFill/>
          </a:ln>
        </p:spPr>
        <p:style>
          <a:lnRef idx="0"/>
          <a:fillRef idx="0"/>
          <a:effectRef idx="0"/>
          <a:fontRef idx="minor"/>
        </p:style>
        <p:txBody>
          <a:bodyPr lIns="90000" rIns="90000" tIns="45000" bIns="45000">
            <a:spAutoFit/>
          </a:bodyPr>
          <a:p>
            <a:pPr algn="just">
              <a:lnSpc>
                <a:spcPct val="100000"/>
              </a:lnSpc>
            </a:pPr>
            <a:r>
              <a:rPr b="0" lang="en-US" sz="1800" spc="-1" strike="noStrike">
                <a:solidFill>
                  <a:srgbClr val="ffffff"/>
                </a:solidFill>
                <a:latin typeface="Century Gothic"/>
              </a:rPr>
              <a:t>Apart from adding a pointer and an integer one can perform only subtraction of pointers. No other operation of pointer is allowed</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97" name="Title 1"/>
          <p:cNvSpPr txBox="1"/>
          <p:nvPr/>
        </p:nvSpPr>
        <p:spPr>
          <a:xfrm>
            <a:off x="538920" y="640440"/>
            <a:ext cx="2819520" cy="2032200"/>
          </a:xfrm>
          <a:prstGeom prst="rect">
            <a:avLst/>
          </a:prstGeom>
          <a:noFill/>
          <a:ln w="0">
            <a:noFill/>
          </a:ln>
        </p:spPr>
        <p:txBody>
          <a:bodyPr anchor="ctr">
            <a:normAutofit fontScale="47000"/>
          </a:bodyPr>
          <a:p>
            <a:pPr>
              <a:lnSpc>
                <a:spcPct val="100000"/>
              </a:lnSpc>
            </a:pPr>
            <a:r>
              <a:rPr b="1" lang="en-US" sz="5300" spc="-1" strike="noStrike">
                <a:solidFill>
                  <a:srgbClr val="ffffff"/>
                </a:solidFill>
                <a:latin typeface="Century Gothic"/>
              </a:rPr>
              <a:t>C++ Basics</a:t>
            </a:r>
            <a:br/>
            <a:br/>
            <a:endParaRPr b="0" lang="en-US" sz="5300" spc="-1" strike="noStrike">
              <a:solidFill>
                <a:srgbClr val="ffffff"/>
              </a:solidFill>
              <a:latin typeface="Century Gothic"/>
            </a:endParaRPr>
          </a:p>
        </p:txBody>
      </p:sp>
      <p:sp>
        <p:nvSpPr>
          <p:cNvPr id="98" name="TextBox 2"/>
          <p:cNvSpPr/>
          <p:nvPr/>
        </p:nvSpPr>
        <p:spPr>
          <a:xfrm>
            <a:off x="4686120" y="941760"/>
            <a:ext cx="5704920" cy="1809720"/>
          </a:xfrm>
          <a:prstGeom prst="rect">
            <a:avLst/>
          </a:prstGeom>
          <a:noFill/>
          <a:ln w="0">
            <a:noFill/>
          </a:ln>
        </p:spPr>
        <p:style>
          <a:lnRef idx="0"/>
          <a:fillRef idx="0"/>
          <a:effectRef idx="0"/>
          <a:fontRef idx="minor"/>
        </p:style>
        <p:txBody>
          <a:bodyPr anchor="ctr">
            <a:normAutofit/>
          </a:bodyPr>
          <a:p>
            <a:pPr>
              <a:lnSpc>
                <a:spcPct val="90000"/>
              </a:lnSpc>
              <a:spcAft>
                <a:spcPts val="601"/>
              </a:spcAft>
            </a:pPr>
            <a:r>
              <a:rPr b="0" lang="en-US" sz="1800" spc="-1" strike="noStrike">
                <a:solidFill>
                  <a:srgbClr val="ffffff"/>
                </a:solidFill>
                <a:latin typeface="Bahnschrift SemiBold SemiConden"/>
              </a:rPr>
              <a:t>Preprocessor directives</a:t>
            </a:r>
            <a:endParaRPr b="0" lang="en-IN" sz="1800" spc="-1" strike="noStrike">
              <a:latin typeface="Arial"/>
            </a:endParaRPr>
          </a:p>
          <a:p>
            <a:pPr marL="171360" indent="-171000">
              <a:lnSpc>
                <a:spcPct val="90000"/>
              </a:lnSpc>
              <a:spcAft>
                <a:spcPts val="601"/>
              </a:spcAft>
              <a:buClr>
                <a:srgbClr val="ffffff"/>
              </a:buClr>
              <a:buFont typeface="Arial"/>
              <a:buChar char="•"/>
            </a:pPr>
            <a:r>
              <a:rPr b="0" lang="en-US" sz="1100" spc="-1" strike="noStrike">
                <a:solidFill>
                  <a:srgbClr val="ffffff"/>
                </a:solidFill>
                <a:latin typeface="Bahnschrift Light"/>
              </a:rPr>
              <a:t>They are directives that tell the compiler to process the source code before compiling. </a:t>
            </a:r>
            <a:endParaRPr b="0" lang="en-IN" sz="1100" spc="-1" strike="noStrike">
              <a:latin typeface="Arial"/>
            </a:endParaRPr>
          </a:p>
          <a:p>
            <a:pPr marL="171360" indent="-171000">
              <a:lnSpc>
                <a:spcPct val="90000"/>
              </a:lnSpc>
              <a:spcAft>
                <a:spcPts val="601"/>
              </a:spcAft>
              <a:buClr>
                <a:srgbClr val="ffffff"/>
              </a:buClr>
              <a:buFont typeface="Arial"/>
              <a:buChar char="•"/>
            </a:pPr>
            <a:r>
              <a:rPr b="0" lang="en-US" sz="1100" spc="-1" strike="noStrike">
                <a:solidFill>
                  <a:srgbClr val="ffffff"/>
                </a:solidFill>
                <a:latin typeface="Bahnschrift Light"/>
              </a:rPr>
              <a:t>Begin with a ‘#’(hash) symbol.</a:t>
            </a:r>
            <a:endParaRPr b="0" lang="en-IN" sz="1100" spc="-1" strike="noStrike">
              <a:latin typeface="Arial"/>
            </a:endParaRPr>
          </a:p>
          <a:p>
            <a:pPr marL="171360" indent="-171000">
              <a:lnSpc>
                <a:spcPct val="90000"/>
              </a:lnSpc>
              <a:spcAft>
                <a:spcPts val="601"/>
              </a:spcAft>
              <a:buClr>
                <a:srgbClr val="ffffff"/>
              </a:buClr>
              <a:buFont typeface="Arial"/>
              <a:buChar char="•"/>
            </a:pPr>
            <a:r>
              <a:rPr b="0" lang="en-US" sz="1100" spc="-1" strike="noStrike">
                <a:solidFill>
                  <a:srgbClr val="ffffff"/>
                </a:solidFill>
                <a:latin typeface="Bahnschrift Light"/>
              </a:rPr>
              <a:t>Number of preprocessor directives</a:t>
            </a:r>
            <a:endParaRPr b="0" lang="en-IN" sz="1100" spc="-1" strike="noStrike">
              <a:latin typeface="Arial"/>
            </a:endParaRPr>
          </a:p>
          <a:p>
            <a:pPr>
              <a:lnSpc>
                <a:spcPct val="90000"/>
              </a:lnSpc>
              <a:spcAft>
                <a:spcPts val="601"/>
              </a:spcAft>
            </a:pPr>
            <a:r>
              <a:rPr b="0" lang="en-US" sz="1100" spc="-1" strike="noStrike">
                <a:solidFill>
                  <a:srgbClr val="ffffff"/>
                </a:solidFill>
                <a:latin typeface="Bahnschrift Light"/>
              </a:rPr>
              <a:t>      </a:t>
            </a:r>
            <a:r>
              <a:rPr b="0" lang="en-US" sz="1100" spc="-1" strike="noStrike">
                <a:solidFill>
                  <a:srgbClr val="ffffff"/>
                </a:solidFill>
                <a:latin typeface="Bahnschrift Light"/>
              </a:rPr>
              <a:t>- #define(macro definition), #include(include a file),etc.</a:t>
            </a:r>
            <a:endParaRPr b="0" lang="en-IN" sz="1100" spc="-1" strike="noStrike">
              <a:latin typeface="Arial"/>
            </a:endParaRPr>
          </a:p>
          <a:p>
            <a:pPr>
              <a:lnSpc>
                <a:spcPct val="90000"/>
              </a:lnSpc>
              <a:spcAft>
                <a:spcPts val="601"/>
              </a:spcAft>
            </a:pPr>
            <a:r>
              <a:rPr b="0" lang="en-US" sz="1100" spc="-1" strike="noStrike">
                <a:solidFill>
                  <a:srgbClr val="ffffff"/>
                </a:solidFill>
                <a:latin typeface="Bahnschrift Light"/>
              </a:rPr>
              <a:t>      </a:t>
            </a:r>
            <a:r>
              <a:rPr b="0" lang="en-US" sz="1100" spc="-1" strike="noStrike">
                <a:solidFill>
                  <a:srgbClr val="ffffff"/>
                </a:solidFill>
                <a:latin typeface="Bahnschrift Light"/>
              </a:rPr>
              <a:t>- Main function: Entry point of the program.</a:t>
            </a:r>
            <a:endParaRPr b="0" lang="en-IN" sz="1100" spc="-1" strike="noStrike">
              <a:latin typeface="Arial"/>
            </a:endParaRPr>
          </a:p>
          <a:p>
            <a:pPr>
              <a:lnSpc>
                <a:spcPct val="90000"/>
              </a:lnSpc>
              <a:spcAft>
                <a:spcPts val="601"/>
              </a:spcAft>
            </a:pPr>
            <a:endParaRPr b="0" lang="en-IN" sz="1100" spc="-1" strike="noStrike">
              <a:latin typeface="Arial"/>
            </a:endParaRPr>
          </a:p>
        </p:txBody>
      </p:sp>
      <p:pic>
        <p:nvPicPr>
          <p:cNvPr id="99" name="Picture 5" descr=""/>
          <p:cNvPicPr/>
          <p:nvPr/>
        </p:nvPicPr>
        <p:blipFill>
          <a:blip r:embed="rId1"/>
          <a:stretch/>
        </p:blipFill>
        <p:spPr>
          <a:xfrm>
            <a:off x="759960" y="3150360"/>
            <a:ext cx="5247720" cy="2663640"/>
          </a:xfrm>
          <a:prstGeom prst="rect">
            <a:avLst/>
          </a:prstGeom>
          <a:ln w="0">
            <a:noFill/>
          </a:ln>
        </p:spPr>
      </p:pic>
      <p:sp>
        <p:nvSpPr>
          <p:cNvPr id="100" name="Straight Arrow Connector 7"/>
          <p:cNvSpPr/>
          <p:nvPr/>
        </p:nvSpPr>
        <p:spPr>
          <a:xfrm flipV="1">
            <a:off x="2507400" y="1536840"/>
            <a:ext cx="2054520" cy="1808280"/>
          </a:xfrm>
          <a:custGeom>
            <a:avLst/>
            <a:gdLst/>
            <a:ahLst/>
            <a:rect l="l" t="t" r="r" b="b"/>
            <a:pathLst>
              <a:path w="21600" h="21600">
                <a:moveTo>
                  <a:pt x="0" y="0"/>
                </a:moveTo>
                <a:lnTo>
                  <a:pt x="21600" y="21600"/>
                </a:lnTo>
              </a:path>
            </a:pathLst>
          </a:custGeom>
          <a:noFill/>
          <a:ln cap="rnd" w="38100">
            <a:solidFill>
              <a:srgbClr val="b01513"/>
            </a:solidFill>
            <a:round/>
            <a:tailEnd len="med" type="triangle" w="med"/>
          </a:ln>
        </p:spPr>
        <p:style>
          <a:lnRef idx="1">
            <a:schemeClr val="accent1"/>
          </a:lnRef>
          <a:fillRef idx="0">
            <a:schemeClr val="accent1"/>
          </a:fillRef>
          <a:effectRef idx="0">
            <a:schemeClr val="accent1"/>
          </a:effectRef>
          <a:fontRef idx="minor"/>
        </p:style>
      </p:sp>
      <p:sp>
        <p:nvSpPr>
          <p:cNvPr id="101" name="Rectangle 9"/>
          <p:cNvSpPr/>
          <p:nvPr/>
        </p:nvSpPr>
        <p:spPr>
          <a:xfrm>
            <a:off x="1810080" y="3346560"/>
            <a:ext cx="2431800" cy="182160"/>
          </a:xfrm>
          <a:prstGeom prst="rect">
            <a:avLst/>
          </a:prstGeom>
          <a:noFill/>
          <a:ln cap="rnd">
            <a:solidFill>
              <a:srgbClr val="b01513"/>
            </a:solidFill>
            <a:round/>
          </a:ln>
        </p:spPr>
        <p:style>
          <a:lnRef idx="2">
            <a:schemeClr val="accent1">
              <a:shade val="15000"/>
            </a:schemeClr>
          </a:lnRef>
          <a:fillRef idx="1">
            <a:schemeClr val="accent1"/>
          </a:fillRef>
          <a:effectRef idx="0">
            <a:schemeClr val="accent1"/>
          </a:effectRef>
          <a:fontRef idx="minor"/>
        </p:style>
      </p:sp>
      <p:sp>
        <p:nvSpPr>
          <p:cNvPr id="102" name="Rectangle 12"/>
          <p:cNvSpPr/>
          <p:nvPr/>
        </p:nvSpPr>
        <p:spPr>
          <a:xfrm>
            <a:off x="4562640" y="815400"/>
            <a:ext cx="5704920" cy="1809720"/>
          </a:xfrm>
          <a:prstGeom prst="rect">
            <a:avLst/>
          </a:prstGeom>
          <a:noFill/>
          <a:ln cap="rnd">
            <a:solidFill>
              <a:srgbClr val="ffffff"/>
            </a:solidFill>
            <a:round/>
          </a:ln>
        </p:spPr>
        <p:style>
          <a:lnRef idx="2">
            <a:schemeClr val="accent1">
              <a:shade val="15000"/>
            </a:schemeClr>
          </a:lnRef>
          <a:fillRef idx="1">
            <a:schemeClr val="accent1"/>
          </a:fillRef>
          <a:effectRef idx="0">
            <a:schemeClr val="accent1"/>
          </a:effectRef>
          <a:fontRef idx="minor"/>
        </p:style>
      </p:sp>
      <p:sp>
        <p:nvSpPr>
          <p:cNvPr id="103" name="Straight Arrow Connector 14"/>
          <p:cNvSpPr/>
          <p:nvPr/>
        </p:nvSpPr>
        <p:spPr>
          <a:xfrm>
            <a:off x="3912120" y="3827160"/>
            <a:ext cx="2554200" cy="360"/>
          </a:xfrm>
          <a:custGeom>
            <a:avLst/>
            <a:gdLst/>
            <a:ahLst/>
            <a:rect l="l" t="t" r="r" b="b"/>
            <a:pathLst>
              <a:path w="21600" h="21600">
                <a:moveTo>
                  <a:pt x="0" y="0"/>
                </a:moveTo>
                <a:lnTo>
                  <a:pt x="21600" y="21600"/>
                </a:lnTo>
              </a:path>
            </a:pathLst>
          </a:custGeom>
          <a:noFill/>
          <a:ln cap="rnd" w="38100">
            <a:solidFill>
              <a:srgbClr val="ffc000"/>
            </a:solidFill>
            <a:round/>
            <a:tailEnd len="med" type="triangle" w="med"/>
          </a:ln>
        </p:spPr>
        <p:style>
          <a:lnRef idx="1">
            <a:schemeClr val="accent1"/>
          </a:lnRef>
          <a:fillRef idx="0">
            <a:schemeClr val="accent1"/>
          </a:fillRef>
          <a:effectRef idx="0">
            <a:schemeClr val="accent1"/>
          </a:effectRef>
          <a:fontRef idx="minor"/>
        </p:style>
      </p:sp>
      <p:sp>
        <p:nvSpPr>
          <p:cNvPr id="104" name="Rectangle 16"/>
          <p:cNvSpPr/>
          <p:nvPr/>
        </p:nvSpPr>
        <p:spPr>
          <a:xfrm>
            <a:off x="1810080" y="3751920"/>
            <a:ext cx="2092320" cy="182160"/>
          </a:xfrm>
          <a:prstGeom prst="rect">
            <a:avLst/>
          </a:prstGeom>
          <a:noFill/>
          <a:ln cap="rnd">
            <a:solidFill>
              <a:srgbClr val="ffc000"/>
            </a:solidFill>
            <a:round/>
          </a:ln>
        </p:spPr>
        <p:style>
          <a:lnRef idx="2">
            <a:schemeClr val="accent1">
              <a:shade val="15000"/>
            </a:schemeClr>
          </a:lnRef>
          <a:fillRef idx="1">
            <a:schemeClr val="accent1"/>
          </a:fillRef>
          <a:effectRef idx="0">
            <a:schemeClr val="accent1"/>
          </a:effectRef>
          <a:fontRef idx="minor"/>
        </p:style>
      </p:sp>
      <p:sp>
        <p:nvSpPr>
          <p:cNvPr id="105" name="Rectangle 22"/>
          <p:cNvSpPr/>
          <p:nvPr/>
        </p:nvSpPr>
        <p:spPr>
          <a:xfrm>
            <a:off x="6461640" y="3131640"/>
            <a:ext cx="4133880" cy="2310120"/>
          </a:xfrm>
          <a:prstGeom prst="rect">
            <a:avLst/>
          </a:prstGeom>
          <a:noFill/>
          <a:ln cap="rnd">
            <a:solidFill>
              <a:srgbClr val="ffffff"/>
            </a:solidFill>
            <a:round/>
          </a:ln>
        </p:spPr>
        <p:style>
          <a:lnRef idx="2">
            <a:schemeClr val="accent1">
              <a:shade val="15000"/>
            </a:schemeClr>
          </a:lnRef>
          <a:fillRef idx="1">
            <a:schemeClr val="accent1"/>
          </a:fillRef>
          <a:effectRef idx="0">
            <a:schemeClr val="accent1"/>
          </a:effectRef>
          <a:fontRef idx="minor"/>
        </p:style>
      </p:sp>
      <p:sp>
        <p:nvSpPr>
          <p:cNvPr id="106" name="TextBox 24"/>
          <p:cNvSpPr/>
          <p:nvPr/>
        </p:nvSpPr>
        <p:spPr>
          <a:xfrm>
            <a:off x="6476040" y="3108240"/>
            <a:ext cx="4001760" cy="22057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Bahnschrift SemiBold SemiConden"/>
              </a:rPr>
              <a:t>Namespace</a:t>
            </a:r>
            <a:endParaRPr b="0" lang="en-IN" sz="1800" spc="-1" strike="noStrike">
              <a:latin typeface="Arial"/>
            </a:endParaRPr>
          </a:p>
          <a:p>
            <a:pPr marL="171360" indent="-171000">
              <a:lnSpc>
                <a:spcPct val="100000"/>
              </a:lnSpc>
              <a:buClr>
                <a:srgbClr val="ffffff"/>
              </a:buClr>
              <a:buFont typeface="Arial"/>
              <a:buChar char="•"/>
            </a:pPr>
            <a:r>
              <a:rPr b="0" lang="en-US" sz="1100" spc="-1" strike="noStrike">
                <a:solidFill>
                  <a:srgbClr val="ffffff"/>
                </a:solidFill>
                <a:latin typeface="Bahnschrift Light"/>
              </a:rPr>
              <a:t>It provides the space to define or declare identifier i.e. variable, method, classes to avoid name collision.</a:t>
            </a:r>
            <a:endParaRPr b="0" lang="en-IN" sz="1100" spc="-1" strike="noStrike">
              <a:latin typeface="Arial"/>
            </a:endParaRPr>
          </a:p>
          <a:p>
            <a:pPr marL="171360" indent="-171000">
              <a:lnSpc>
                <a:spcPct val="150000"/>
              </a:lnSpc>
              <a:buClr>
                <a:srgbClr val="ffffff"/>
              </a:buClr>
              <a:buFont typeface="Arial"/>
              <a:buChar char="•"/>
            </a:pPr>
            <a:r>
              <a:rPr b="0" lang="en-US" sz="1100" spc="-1" strike="noStrike">
                <a:solidFill>
                  <a:srgbClr val="ffffff"/>
                </a:solidFill>
                <a:latin typeface="Bahnschrift Light"/>
              </a:rPr>
              <a:t>The using directive allows for a concise code. By avoiding prepending of namespaces.</a:t>
            </a:r>
            <a:endParaRPr b="0" lang="en-IN" sz="1100" spc="-1" strike="noStrike">
              <a:latin typeface="Arial"/>
            </a:endParaRPr>
          </a:p>
          <a:p>
            <a:pPr marL="171360" indent="-171000">
              <a:lnSpc>
                <a:spcPct val="100000"/>
              </a:lnSpc>
              <a:buClr>
                <a:srgbClr val="ffffff"/>
              </a:buClr>
              <a:buFont typeface="Arial"/>
              <a:buChar char="•"/>
            </a:pPr>
            <a:r>
              <a:rPr b="0" lang="en-US" sz="1100" spc="-1" strike="noStrike">
                <a:solidFill>
                  <a:srgbClr val="ffffff"/>
                </a:solidFill>
                <a:latin typeface="Bahnschrift Light"/>
              </a:rPr>
              <a:t>Here the std declaration is used to access elements from the standard C++ library without explicitly qualifying them with “std::”.</a:t>
            </a:r>
            <a:endParaRPr b="0" lang="en-IN" sz="1100" spc="-1" strike="noStrike">
              <a:latin typeface="Arial"/>
            </a:endParaRPr>
          </a:p>
          <a:p>
            <a:pPr marL="171360" indent="-171000">
              <a:lnSpc>
                <a:spcPct val="100000"/>
              </a:lnSpc>
              <a:buClr>
                <a:srgbClr val="ffffff"/>
              </a:buClr>
              <a:buFont typeface="Arial"/>
              <a:buChar char="•"/>
            </a:pPr>
            <a:r>
              <a:rPr b="0" lang="en-US" sz="1100" spc="-1" strike="noStrike">
                <a:solidFill>
                  <a:srgbClr val="ffffff"/>
                </a:solidFill>
                <a:latin typeface="Bahnschrift Light"/>
              </a:rPr>
              <a:t>“</a:t>
            </a:r>
            <a:r>
              <a:rPr b="0" lang="en-US" sz="1100" spc="-1" strike="noStrike">
                <a:solidFill>
                  <a:srgbClr val="ffffff"/>
                </a:solidFill>
                <a:latin typeface="Bahnschrift Light"/>
              </a:rPr>
              <a:t>endl” and ‘\n’ are both new line commands. However ‘endl’ forces the output buffer to be flushed but the ‘\n’ doesn’t. As a result it is faster.</a:t>
            </a:r>
            <a:endParaRPr b="0" lang="en-IN" sz="1100" spc="-1" strike="noStrike">
              <a:latin typeface="Arial"/>
            </a:endParaRPr>
          </a:p>
        </p:txBody>
      </p:sp>
      <p:sp>
        <p:nvSpPr>
          <p:cNvPr id="107" name="Straight Arrow Connector 27"/>
          <p:cNvSpPr/>
          <p:nvPr/>
        </p:nvSpPr>
        <p:spPr>
          <a:xfrm>
            <a:off x="2121120" y="4601160"/>
            <a:ext cx="360" cy="1535040"/>
          </a:xfrm>
          <a:custGeom>
            <a:avLst/>
            <a:gdLst/>
            <a:ahLst/>
            <a:rect l="l" t="t" r="r" b="b"/>
            <a:pathLst>
              <a:path w="21600" h="21600">
                <a:moveTo>
                  <a:pt x="0" y="0"/>
                </a:moveTo>
                <a:lnTo>
                  <a:pt x="21600" y="21600"/>
                </a:lnTo>
              </a:path>
            </a:pathLst>
          </a:custGeom>
          <a:noFill/>
          <a:ln cap="rnd" w="38100">
            <a:solidFill>
              <a:srgbClr val="00b050"/>
            </a:solidFill>
            <a:round/>
            <a:tailEnd len="med" type="triangle" w="med"/>
          </a:ln>
        </p:spPr>
        <p:style>
          <a:lnRef idx="1">
            <a:schemeClr val="accent4"/>
          </a:lnRef>
          <a:fillRef idx="0">
            <a:schemeClr val="accent4"/>
          </a:fillRef>
          <a:effectRef idx="0">
            <a:schemeClr val="accent4"/>
          </a:effectRef>
          <a:fontRef idx="minor"/>
        </p:style>
      </p:sp>
      <p:sp>
        <p:nvSpPr>
          <p:cNvPr id="108" name="Straight Connector 31"/>
          <p:cNvSpPr/>
          <p:nvPr/>
        </p:nvSpPr>
        <p:spPr>
          <a:xfrm flipV="1">
            <a:off x="2121120" y="4355640"/>
            <a:ext cx="207360" cy="232200"/>
          </a:xfrm>
          <a:prstGeom prst="line">
            <a:avLst/>
          </a:prstGeom>
          <a:ln cap="rnd" w="38100">
            <a:solidFill>
              <a:srgbClr val="00b050"/>
            </a:solidFill>
            <a:round/>
          </a:ln>
        </p:spPr>
        <p:style>
          <a:lnRef idx="1">
            <a:schemeClr val="accent1"/>
          </a:lnRef>
          <a:fillRef idx="0">
            <a:schemeClr val="accent1"/>
          </a:fillRef>
          <a:effectRef idx="0">
            <a:schemeClr val="accent1"/>
          </a:effectRef>
          <a:fontRef idx="minor"/>
        </p:style>
      </p:sp>
      <p:sp>
        <p:nvSpPr>
          <p:cNvPr id="109" name="Rectangle 34"/>
          <p:cNvSpPr/>
          <p:nvPr/>
        </p:nvSpPr>
        <p:spPr>
          <a:xfrm>
            <a:off x="2121120" y="6157800"/>
            <a:ext cx="3424320" cy="547560"/>
          </a:xfrm>
          <a:prstGeom prst="rect">
            <a:avLst/>
          </a:prstGeom>
          <a:noFill/>
          <a:ln cap="rnd">
            <a:solidFill>
              <a:srgbClr val="ffffff"/>
            </a:solidFill>
            <a:round/>
          </a:ln>
        </p:spPr>
        <p:style>
          <a:lnRef idx="2">
            <a:schemeClr val="accent1">
              <a:shade val="15000"/>
            </a:schemeClr>
          </a:lnRef>
          <a:fillRef idx="1">
            <a:schemeClr val="accent1"/>
          </a:fillRef>
          <a:effectRef idx="0">
            <a:schemeClr val="accent1"/>
          </a:effectRef>
          <a:fontRef idx="minor"/>
        </p:style>
      </p:sp>
      <p:sp>
        <p:nvSpPr>
          <p:cNvPr id="110" name="TextBox 35"/>
          <p:cNvSpPr/>
          <p:nvPr/>
        </p:nvSpPr>
        <p:spPr>
          <a:xfrm>
            <a:off x="2172600" y="6235920"/>
            <a:ext cx="337284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ffffff"/>
                </a:solidFill>
                <a:latin typeface="Bahnschrift Light"/>
              </a:rPr>
              <a:t>Main</a:t>
            </a:r>
            <a:r>
              <a:rPr b="0" lang="en-US" sz="1400" spc="-1" strike="noStrike">
                <a:solidFill>
                  <a:srgbClr val="ffffff"/>
                </a:solidFill>
                <a:latin typeface="Bahnschrift Light"/>
              </a:rPr>
              <a:t> is the entry point of the program.</a:t>
            </a:r>
            <a:endParaRPr b="0" lang="en-IN" sz="1400" spc="-1" strike="noStrike">
              <a:latin typeface="Arial"/>
            </a:endParaRPr>
          </a:p>
        </p:txBody>
      </p:sp>
      <p:sp>
        <p:nvSpPr>
          <p:cNvPr id="111" name="TextBox 36"/>
          <p:cNvSpPr/>
          <p:nvPr/>
        </p:nvSpPr>
        <p:spPr>
          <a:xfrm>
            <a:off x="6095880" y="5653440"/>
            <a:ext cx="459180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Bahnschrift SemiBold SemiConden"/>
              </a:rPr>
              <a:t>Figure: </a:t>
            </a:r>
            <a:r>
              <a:rPr b="1" lang="en-US" sz="1800" spc="-1" strike="noStrike">
                <a:solidFill>
                  <a:srgbClr val="ffffff"/>
                </a:solidFill>
                <a:latin typeface="Bahnschrift Light"/>
              </a:rPr>
              <a:t>THE BASIC PROGRAM STRUCTURE</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TextBox 2"/>
          <p:cNvSpPr/>
          <p:nvPr/>
        </p:nvSpPr>
        <p:spPr>
          <a:xfrm>
            <a:off x="403920" y="1998000"/>
            <a:ext cx="3751560" cy="2559240"/>
          </a:xfrm>
          <a:prstGeom prst="rect">
            <a:avLst/>
          </a:prstGeom>
          <a:noFill/>
          <a:ln w="0">
            <a:noFill/>
          </a:ln>
        </p:spPr>
        <p:style>
          <a:lnRef idx="0"/>
          <a:fillRef idx="0"/>
          <a:effectRef idx="0"/>
          <a:fontRef idx="minor"/>
        </p:style>
        <p:txBody>
          <a:bodyPr lIns="90000" rIns="90000" tIns="45000" bIns="45000">
            <a:spAutoFit/>
          </a:bodyPr>
          <a:p>
            <a:pPr marL="285840" indent="-285480">
              <a:lnSpc>
                <a:spcPct val="100000"/>
              </a:lnSpc>
              <a:buClr>
                <a:srgbClr val="ffffff"/>
              </a:buClr>
              <a:buFont typeface="Arial"/>
              <a:buChar char="•"/>
            </a:pPr>
            <a:r>
              <a:rPr b="0" lang="en-US" sz="1800" spc="-1" strike="noStrike">
                <a:solidFill>
                  <a:srgbClr val="ffffff"/>
                </a:solidFill>
                <a:latin typeface="Century Gothic"/>
              </a:rPr>
              <a:t>Pointer comparison:</a:t>
            </a:r>
            <a:endParaRPr b="0" lang="en-IN" sz="1800" spc="-1" strike="noStrike">
              <a:latin typeface="Arial"/>
            </a:endParaRPr>
          </a:p>
          <a:p>
            <a:pPr lvl="1" marL="743040" indent="-285480">
              <a:lnSpc>
                <a:spcPct val="100000"/>
              </a:lnSpc>
              <a:buClr>
                <a:srgbClr val="ffffff"/>
              </a:buClr>
              <a:buFont typeface="Arial"/>
              <a:buChar char="•"/>
            </a:pPr>
            <a:r>
              <a:rPr b="0" lang="en-US" sz="1800" spc="-1" strike="noStrike">
                <a:solidFill>
                  <a:srgbClr val="ffffff"/>
                </a:solidFill>
                <a:latin typeface="Century Gothic"/>
              </a:rPr>
              <a:t>Can compare pointers using relational expressions like (==, &gt;=, &lt;=, &gt;,&lt;, !=)</a:t>
            </a:r>
            <a:endParaRPr b="0" lang="en-IN" sz="1800" spc="-1" strike="noStrike">
              <a:latin typeface="Arial"/>
            </a:endParaRPr>
          </a:p>
          <a:p>
            <a:pPr lvl="1" marL="743040" indent="-285480">
              <a:lnSpc>
                <a:spcPct val="100000"/>
              </a:lnSpc>
              <a:buClr>
                <a:srgbClr val="ffffff"/>
              </a:buClr>
              <a:buFont typeface="Arial"/>
              <a:buChar char="•"/>
            </a:pPr>
            <a:r>
              <a:rPr b="0" lang="en-US" sz="1800" spc="-1" strike="noStrike">
                <a:solidFill>
                  <a:srgbClr val="ffffff"/>
                </a:solidFill>
                <a:latin typeface="Century Gothic"/>
              </a:rPr>
              <a:t>Comparison happens to check whether one pointer is lower in address or higher in address</a:t>
            </a:r>
            <a:endParaRPr b="0" lang="en-IN" sz="1800" spc="-1" strike="noStrike">
              <a:latin typeface="Arial"/>
            </a:endParaRPr>
          </a:p>
        </p:txBody>
      </p:sp>
      <p:pic>
        <p:nvPicPr>
          <p:cNvPr id="252" name="Picture 4" descr=""/>
          <p:cNvPicPr/>
          <p:nvPr/>
        </p:nvPicPr>
        <p:blipFill>
          <a:blip r:embed="rId1"/>
          <a:stretch/>
        </p:blipFill>
        <p:spPr>
          <a:xfrm>
            <a:off x="4223160" y="471240"/>
            <a:ext cx="3506400" cy="4204440"/>
          </a:xfrm>
          <a:prstGeom prst="rect">
            <a:avLst/>
          </a:prstGeom>
          <a:ln w="0">
            <a:noFill/>
          </a:ln>
        </p:spPr>
      </p:pic>
      <p:pic>
        <p:nvPicPr>
          <p:cNvPr id="253" name="Picture 6" descr=""/>
          <p:cNvPicPr/>
          <p:nvPr/>
        </p:nvPicPr>
        <p:blipFill>
          <a:blip r:embed="rId2"/>
          <a:stretch/>
        </p:blipFill>
        <p:spPr>
          <a:xfrm>
            <a:off x="7864920" y="471240"/>
            <a:ext cx="4144320" cy="4204440"/>
          </a:xfrm>
          <a:prstGeom prst="rect">
            <a:avLst/>
          </a:prstGeom>
          <a:ln w="0">
            <a:noFill/>
          </a:ln>
        </p:spPr>
      </p:pic>
      <p:pic>
        <p:nvPicPr>
          <p:cNvPr id="254" name="Picture 8" descr=""/>
          <p:cNvPicPr/>
          <p:nvPr/>
        </p:nvPicPr>
        <p:blipFill>
          <a:blip r:embed="rId3"/>
          <a:stretch/>
        </p:blipFill>
        <p:spPr>
          <a:xfrm>
            <a:off x="6813360" y="4968000"/>
            <a:ext cx="2543040" cy="1333440"/>
          </a:xfrm>
          <a:prstGeom prst="rect">
            <a:avLst/>
          </a:prstGeom>
          <a:ln w="0">
            <a:noFill/>
          </a:ln>
        </p:spPr>
      </p:pic>
      <p:sp>
        <p:nvSpPr>
          <p:cNvPr id="255" name="TextBox 9"/>
          <p:cNvSpPr/>
          <p:nvPr/>
        </p:nvSpPr>
        <p:spPr>
          <a:xfrm>
            <a:off x="5505120" y="5373360"/>
            <a:ext cx="141372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ffffff"/>
                </a:solidFill>
                <a:latin typeface="Century Gothic"/>
              </a:rPr>
              <a:t>OUTPUT:</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Title 1"/>
          <p:cNvSpPr txBox="1"/>
          <p:nvPr/>
        </p:nvSpPr>
        <p:spPr>
          <a:xfrm>
            <a:off x="801360" y="895680"/>
            <a:ext cx="4623120" cy="800640"/>
          </a:xfrm>
          <a:prstGeom prst="rect">
            <a:avLst/>
          </a:prstGeom>
          <a:noFill/>
          <a:ln w="0">
            <a:noFill/>
          </a:ln>
        </p:spPr>
        <p:txBody>
          <a:bodyPr>
            <a:noAutofit/>
          </a:bodyPr>
          <a:p>
            <a:pPr>
              <a:lnSpc>
                <a:spcPct val="100000"/>
              </a:lnSpc>
            </a:pPr>
            <a:r>
              <a:rPr b="1" lang="en-US" sz="2400" spc="-1" strike="noStrike">
                <a:solidFill>
                  <a:srgbClr val="ebebeb"/>
                </a:solidFill>
                <a:latin typeface="Century Gothic"/>
              </a:rPr>
              <a:t>Pointer to array:</a:t>
            </a:r>
            <a:endParaRPr b="0" lang="en-US" sz="2400" spc="-1" strike="noStrike">
              <a:solidFill>
                <a:srgbClr val="ffffff"/>
              </a:solidFill>
              <a:latin typeface="Century Gothic"/>
            </a:endParaRPr>
          </a:p>
        </p:txBody>
      </p:sp>
      <p:sp>
        <p:nvSpPr>
          <p:cNvPr id="257" name="TextBox 2"/>
          <p:cNvSpPr/>
          <p:nvPr/>
        </p:nvSpPr>
        <p:spPr>
          <a:xfrm>
            <a:off x="801360" y="1527120"/>
            <a:ext cx="5099400" cy="3930840"/>
          </a:xfrm>
          <a:prstGeom prst="rect">
            <a:avLst/>
          </a:prstGeom>
          <a:noFill/>
          <a:ln w="0">
            <a:noFill/>
          </a:ln>
        </p:spPr>
        <p:style>
          <a:lnRef idx="0"/>
          <a:fillRef idx="0"/>
          <a:effectRef idx="0"/>
          <a:fontRef idx="minor"/>
        </p:style>
        <p:txBody>
          <a:bodyPr lIns="90000" rIns="90000" tIns="45000" bIns="45000">
            <a:spAutoFit/>
          </a:bodyPr>
          <a:p>
            <a:pPr marL="285840" indent="-285480">
              <a:lnSpc>
                <a:spcPct val="100000"/>
              </a:lnSpc>
              <a:buClr>
                <a:srgbClr val="ffffff"/>
              </a:buClr>
              <a:buFont typeface="Arial"/>
              <a:buChar char="•"/>
            </a:pPr>
            <a:r>
              <a:rPr b="0" lang="en-US" sz="1800" spc="-1" strike="noStrike">
                <a:solidFill>
                  <a:srgbClr val="ffffff"/>
                </a:solidFill>
                <a:latin typeface="Century Gothic"/>
              </a:rPr>
              <a:t>It is simple. Just simply get the address of the 0</a:t>
            </a:r>
            <a:r>
              <a:rPr b="0" lang="en-US" sz="1800" spc="-1" strike="noStrike" baseline="30000">
                <a:solidFill>
                  <a:srgbClr val="ffffff"/>
                </a:solidFill>
                <a:latin typeface="Century Gothic"/>
              </a:rPr>
              <a:t>th</a:t>
            </a:r>
            <a:r>
              <a:rPr b="0" lang="en-US" sz="1800" spc="-1" strike="noStrike">
                <a:solidFill>
                  <a:srgbClr val="ffffff"/>
                </a:solidFill>
                <a:latin typeface="Century Gothic"/>
              </a:rPr>
              <a:t> element either way as shown below:</a:t>
            </a:r>
            <a:endParaRPr b="0" lang="en-IN" sz="1800" spc="-1" strike="noStrike">
              <a:latin typeface="Arial"/>
            </a:endParaRPr>
          </a:p>
          <a:p>
            <a:pPr>
              <a:lnSpc>
                <a:spcPct val="100000"/>
              </a:lnSpc>
            </a:pPr>
            <a:r>
              <a:rPr b="0" i="1" lang="en-IN" sz="1800" spc="-1" strike="noStrike">
                <a:solidFill>
                  <a:srgbClr val="ffffff"/>
                </a:solidFill>
                <a:latin typeface="Century Gothic"/>
              </a:rPr>
              <a:t>	</a:t>
            </a:r>
            <a:r>
              <a:rPr b="0" i="1" lang="en-IN" sz="1800" spc="-1" strike="noStrike">
                <a:solidFill>
                  <a:srgbClr val="ffffff"/>
                </a:solidFill>
                <a:latin typeface="Century Gothic"/>
              </a:rPr>
              <a:t>	</a:t>
            </a:r>
            <a:r>
              <a:rPr b="0" i="1" lang="en-IN" sz="1800" spc="-1" strike="noStrike">
                <a:solidFill>
                  <a:srgbClr val="ffffff"/>
                </a:solidFill>
                <a:latin typeface="Century Gothic"/>
              </a:rPr>
              <a:t>int *p, arr[10];</a:t>
            </a:r>
            <a:endParaRPr b="0" lang="en-IN" sz="1800" spc="-1" strike="noStrike">
              <a:latin typeface="Arial"/>
            </a:endParaRPr>
          </a:p>
          <a:p>
            <a:pPr>
              <a:lnSpc>
                <a:spcPct val="100000"/>
              </a:lnSpc>
            </a:pPr>
            <a:r>
              <a:rPr b="0" i="1" lang="en-IN" sz="1800" spc="-1" strike="noStrike">
                <a:solidFill>
                  <a:srgbClr val="ffffff"/>
                </a:solidFill>
                <a:latin typeface="Century Gothic"/>
              </a:rPr>
              <a:t>	</a:t>
            </a:r>
            <a:r>
              <a:rPr b="0" i="1" lang="en-IN" sz="1800" spc="-1" strike="noStrike">
                <a:solidFill>
                  <a:srgbClr val="ffffff"/>
                </a:solidFill>
                <a:latin typeface="Century Gothic"/>
              </a:rPr>
              <a:t>	</a:t>
            </a:r>
            <a:r>
              <a:rPr b="0" i="1" lang="en-IN" sz="1800" spc="-1" strike="noStrike">
                <a:solidFill>
                  <a:srgbClr val="ffffff"/>
                </a:solidFill>
                <a:latin typeface="Century Gothic"/>
              </a:rPr>
              <a:t>p = &amp;arr[0];</a:t>
            </a:r>
            <a:endParaRPr b="0" lang="en-IN" sz="1800" spc="-1" strike="noStrike">
              <a:latin typeface="Arial"/>
            </a:endParaRPr>
          </a:p>
          <a:p>
            <a:pPr>
              <a:lnSpc>
                <a:spcPct val="100000"/>
              </a:lnSpc>
            </a:pPr>
            <a:r>
              <a:rPr b="0" i="1" lang="en-IN" sz="1800" spc="-1" strike="noStrike">
                <a:solidFill>
                  <a:srgbClr val="ffffff"/>
                </a:solidFill>
                <a:latin typeface="Century Gothic"/>
              </a:rPr>
              <a:t>	</a:t>
            </a:r>
            <a:r>
              <a:rPr b="0" i="1" lang="en-IN" sz="1800" spc="-1" strike="noStrike">
                <a:solidFill>
                  <a:srgbClr val="ffffff"/>
                </a:solidFill>
                <a:latin typeface="Century Gothic"/>
              </a:rPr>
              <a:t>OR  p = arr;</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ffffff"/>
              </a:buClr>
              <a:buFont typeface="Arial"/>
              <a:buChar char="•"/>
            </a:pPr>
            <a:r>
              <a:rPr b="0" lang="en-IN" sz="1800" spc="-1" strike="noStrike">
                <a:solidFill>
                  <a:srgbClr val="ffffff"/>
                </a:solidFill>
                <a:latin typeface="Century Gothic"/>
              </a:rPr>
              <a:t>To access an element of array we need to do it same as indexing, i.e. </a:t>
            </a:r>
            <a:endParaRPr b="0" lang="en-IN" sz="1800" spc="-1" strike="noStrike">
              <a:latin typeface="Arial"/>
            </a:endParaRPr>
          </a:p>
          <a:p>
            <a:pPr>
              <a:lnSpc>
                <a:spcPct val="100000"/>
              </a:lnSpc>
            </a:pPr>
            <a:r>
              <a:rPr b="0" i="1" lang="en-US" sz="1800" spc="-1" strike="noStrike">
                <a:solidFill>
                  <a:srgbClr val="ffffff"/>
                </a:solidFill>
                <a:latin typeface="Century Gothic"/>
              </a:rPr>
              <a:t>	</a:t>
            </a:r>
            <a:r>
              <a:rPr b="0" i="1" lang="en-US" sz="1800" spc="-1" strike="noStrike">
                <a:solidFill>
                  <a:srgbClr val="ffffff"/>
                </a:solidFill>
                <a:latin typeface="Century Gothic"/>
              </a:rPr>
              <a:t>	</a:t>
            </a:r>
            <a:r>
              <a:rPr b="0" i="1" lang="en-US" sz="1800" spc="-1" strike="noStrike">
                <a:solidFill>
                  <a:srgbClr val="ffffff"/>
                </a:solidFill>
                <a:latin typeface="Century Gothic"/>
              </a:rPr>
              <a:t>	</a:t>
            </a:r>
            <a:r>
              <a:rPr b="0" i="1" lang="en-US" sz="1800" spc="-1" strike="noStrike">
                <a:solidFill>
                  <a:srgbClr val="ffffff"/>
                </a:solidFill>
                <a:latin typeface="Century Gothic"/>
              </a:rPr>
              <a:t>arr[4] is same as *(a+4)</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ffffff"/>
              </a:buClr>
              <a:buFont typeface="Arial"/>
              <a:buChar char="•"/>
            </a:pPr>
            <a:r>
              <a:rPr b="0" lang="en-US" sz="1800" spc="-1" strike="noStrike">
                <a:solidFill>
                  <a:srgbClr val="ffffff"/>
                </a:solidFill>
                <a:latin typeface="Century Gothic"/>
              </a:rPr>
              <a:t>In terms of speed the array indexing is slower as compared to pointer arithmetic. Hence using it is better.</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Title 1"/>
          <p:cNvSpPr txBox="1"/>
          <p:nvPr/>
        </p:nvSpPr>
        <p:spPr>
          <a:xfrm>
            <a:off x="646200" y="452880"/>
            <a:ext cx="4751280" cy="851760"/>
          </a:xfrm>
          <a:prstGeom prst="rect">
            <a:avLst/>
          </a:prstGeom>
          <a:noFill/>
          <a:ln w="0">
            <a:noFill/>
          </a:ln>
        </p:spPr>
        <p:txBody>
          <a:bodyPr>
            <a:noAutofit/>
          </a:bodyPr>
          <a:p>
            <a:pPr>
              <a:lnSpc>
                <a:spcPct val="100000"/>
              </a:lnSpc>
            </a:pPr>
            <a:r>
              <a:rPr b="1" lang="en-US" sz="4800" spc="-1" strike="noStrike">
                <a:solidFill>
                  <a:srgbClr val="ebebeb"/>
                </a:solidFill>
                <a:latin typeface="Century Gothic"/>
              </a:rPr>
              <a:t>Strings:</a:t>
            </a:r>
            <a:endParaRPr b="0" lang="en-US" sz="48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59" name="Picture 1030" descr=""/>
          <p:cNvPicPr/>
          <p:nvPr/>
        </p:nvPicPr>
        <p:blipFill>
          <a:blip r:embed="rId1"/>
          <a:srcRect l="3610" t="0" r="0" b="0"/>
          <a:stretch/>
        </p:blipFill>
        <p:spPr>
          <a:xfrm>
            <a:off x="0" y="2669760"/>
            <a:ext cx="4036680" cy="4187880"/>
          </a:xfrm>
          <a:prstGeom prst="rect">
            <a:avLst/>
          </a:prstGeom>
          <a:ln w="0">
            <a:noFill/>
          </a:ln>
        </p:spPr>
      </p:pic>
      <p:pic>
        <p:nvPicPr>
          <p:cNvPr id="260" name="Picture 1032" descr=""/>
          <p:cNvPicPr/>
          <p:nvPr/>
        </p:nvPicPr>
        <p:blipFill>
          <a:blip r:embed="rId2"/>
          <a:srcRect l="35647" t="0" r="0" b="0"/>
          <a:stretch/>
        </p:blipFill>
        <p:spPr>
          <a:xfrm>
            <a:off x="0" y="2892240"/>
            <a:ext cx="1522080" cy="2365200"/>
          </a:xfrm>
          <a:prstGeom prst="rect">
            <a:avLst/>
          </a:prstGeom>
          <a:ln w="0">
            <a:noFill/>
          </a:ln>
        </p:spPr>
      </p:pic>
      <p:sp>
        <p:nvSpPr>
          <p:cNvPr id="261" name="Oval 1034"/>
          <p:cNvSpPr/>
          <p:nvPr/>
        </p:nvSpPr>
        <p:spPr>
          <a:xfrm>
            <a:off x="8609040" y="1676520"/>
            <a:ext cx="2819160" cy="2819160"/>
          </a:xfrm>
          <a:prstGeom prst="ellipse">
            <a:avLst/>
          </a:prstGeom>
          <a:gradFill rotWithShape="0">
            <a:gsLst>
              <a:gs pos="0">
                <a:srgbClr val="f3f3f3">
                  <a:alpha val="7058"/>
                </a:srgbClr>
              </a:gs>
              <a:gs pos="100000">
                <a:srgbClr val="f3f3f3">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262" name="Picture 1036" descr=""/>
          <p:cNvPicPr/>
          <p:nvPr/>
        </p:nvPicPr>
        <p:blipFill>
          <a:blip r:embed="rId3"/>
          <a:srcRect l="0" t="28812" r="0" b="0"/>
          <a:stretch/>
        </p:blipFill>
        <p:spPr>
          <a:xfrm>
            <a:off x="7999560" y="0"/>
            <a:ext cx="1603080" cy="1141200"/>
          </a:xfrm>
          <a:prstGeom prst="rect">
            <a:avLst/>
          </a:prstGeom>
          <a:ln w="0">
            <a:noFill/>
          </a:ln>
        </p:spPr>
      </p:pic>
      <p:pic>
        <p:nvPicPr>
          <p:cNvPr id="263" name="Picture 1038" descr=""/>
          <p:cNvPicPr/>
          <p:nvPr/>
        </p:nvPicPr>
        <p:blipFill>
          <a:blip r:embed="rId4"/>
          <a:srcRect l="0" t="0" r="0" b="23333"/>
          <a:stretch/>
        </p:blipFill>
        <p:spPr>
          <a:xfrm>
            <a:off x="8605800" y="6095880"/>
            <a:ext cx="993240" cy="761760"/>
          </a:xfrm>
          <a:prstGeom prst="rect">
            <a:avLst/>
          </a:prstGeom>
          <a:ln w="0">
            <a:noFill/>
          </a:ln>
        </p:spPr>
      </p:pic>
      <p:sp>
        <p:nvSpPr>
          <p:cNvPr id="264" name="Rectangle 1040"/>
          <p:cNvSpPr/>
          <p:nvPr/>
        </p:nvSpPr>
        <p:spPr>
          <a:xfrm>
            <a:off x="10437840" y="0"/>
            <a:ext cx="685440" cy="114264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265" name="Rectangle 1042"/>
          <p:cNvSpPr/>
          <p:nvPr/>
        </p:nvSpPr>
        <p:spPr>
          <a:xfrm>
            <a:off x="0" y="0"/>
            <a:ext cx="12191760" cy="6857640"/>
          </a:xfrm>
          <a:prstGeom prst="rect">
            <a:avLst/>
          </a:prstGeom>
          <a:blipFill rotWithShape="0">
            <a:blip r:embed="rId5"/>
            <a:stretch/>
          </a:blipFill>
          <a:ln>
            <a:noFill/>
          </a:ln>
        </p:spPr>
        <p:style>
          <a:lnRef idx="2">
            <a:schemeClr val="accent1">
              <a:shade val="50000"/>
            </a:schemeClr>
          </a:lnRef>
          <a:fillRef idx="1003">
            <a:schemeClr val="dk2"/>
          </a:fillRef>
          <a:effectRef idx="0">
            <a:schemeClr val="accent1"/>
          </a:effectRef>
          <a:fontRef idx="minor"/>
        </p:style>
      </p:sp>
      <p:sp>
        <p:nvSpPr>
          <p:cNvPr id="266" name="Title 1"/>
          <p:cNvSpPr txBox="1"/>
          <p:nvPr/>
        </p:nvSpPr>
        <p:spPr>
          <a:xfrm>
            <a:off x="649080" y="629280"/>
            <a:ext cx="4229280" cy="1621800"/>
          </a:xfrm>
          <a:prstGeom prst="rect">
            <a:avLst/>
          </a:prstGeom>
          <a:noFill/>
          <a:ln w="0">
            <a:noFill/>
          </a:ln>
        </p:spPr>
        <p:txBody>
          <a:bodyPr>
            <a:normAutofit/>
          </a:bodyPr>
          <a:p>
            <a:pPr>
              <a:lnSpc>
                <a:spcPct val="100000"/>
              </a:lnSpc>
            </a:pPr>
            <a:r>
              <a:rPr b="1" lang="en-US" sz="3900" spc="-1" strike="noStrike">
                <a:solidFill>
                  <a:srgbClr val="ebebeb"/>
                </a:solidFill>
                <a:latin typeface="Century Gothic"/>
              </a:rPr>
              <a:t>Object-Oriented Programming</a:t>
            </a:r>
            <a:endParaRPr b="0" lang="en-US" sz="3900" spc="-1" strike="noStrike">
              <a:solidFill>
                <a:srgbClr val="ffffff"/>
              </a:solidFill>
              <a:latin typeface="Century Gothic"/>
            </a:endParaRPr>
          </a:p>
        </p:txBody>
      </p:sp>
      <p:sp>
        <p:nvSpPr>
          <p:cNvPr id="267" name="Freeform 31"/>
          <p:cNvSpPr/>
          <p:nvPr/>
        </p:nvSpPr>
        <p:spPr>
          <a:xfrm>
            <a:off x="4993920" y="0"/>
            <a:ext cx="559080" cy="3709440"/>
          </a:xfrm>
          <a:custGeom>
            <a:avLst/>
            <a:gdLst/>
            <a:ah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w="0">
            <a:noFill/>
          </a:ln>
        </p:spPr>
        <p:style>
          <a:lnRef idx="0"/>
          <a:fillRef idx="0"/>
          <a:effectRef idx="0"/>
          <a:fontRef idx="minor"/>
        </p:style>
      </p:sp>
      <p:sp>
        <p:nvSpPr>
          <p:cNvPr id="268" name="Freeform: Shape 1046"/>
          <p:cNvSpPr/>
          <p:nvPr/>
        </p:nvSpPr>
        <p:spPr>
          <a:xfrm rot="16200000">
            <a:off x="5270400" y="-63000"/>
            <a:ext cx="6857640" cy="6984720"/>
          </a:xfrm>
          <a:custGeom>
            <a:avLst/>
            <a:gdLst/>
            <a:ah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chemeClr val="bg1"/>
          </a:solidFill>
          <a:ln w="0">
            <a:noFill/>
          </a:ln>
        </p:spPr>
        <p:style>
          <a:lnRef idx="0"/>
          <a:fillRef idx="0"/>
          <a:effectRef idx="0"/>
          <a:fontRef idx="minor"/>
        </p:style>
      </p:sp>
      <p:pic>
        <p:nvPicPr>
          <p:cNvPr id="269" name="Picture 2" descr="Lightbox"/>
          <p:cNvPicPr/>
          <p:nvPr/>
        </p:nvPicPr>
        <p:blipFill>
          <a:blip r:embed="rId6"/>
          <a:stretch/>
        </p:blipFill>
        <p:spPr>
          <a:xfrm>
            <a:off x="6094080" y="704160"/>
            <a:ext cx="5449680" cy="5449680"/>
          </a:xfrm>
          <a:prstGeom prst="rect">
            <a:avLst/>
          </a:prstGeom>
          <a:ln w="0">
            <a:noFill/>
          </a:ln>
        </p:spPr>
      </p:pic>
      <p:sp>
        <p:nvSpPr>
          <p:cNvPr id="270" name="Rectangle 1048"/>
          <p:cNvSpPr/>
          <p:nvPr/>
        </p:nvSpPr>
        <p:spPr>
          <a:xfrm>
            <a:off x="10442520" y="0"/>
            <a:ext cx="685440" cy="114264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271" name="TextBox 2"/>
          <p:cNvSpPr/>
          <p:nvPr/>
        </p:nvSpPr>
        <p:spPr>
          <a:xfrm>
            <a:off x="248040" y="2428560"/>
            <a:ext cx="4710600" cy="3534120"/>
          </a:xfrm>
          <a:prstGeom prst="rect">
            <a:avLst/>
          </a:prstGeom>
          <a:noFill/>
          <a:ln w="0">
            <a:noFill/>
          </a:ln>
        </p:spPr>
        <p:style>
          <a:lnRef idx="0"/>
          <a:fillRef idx="0"/>
          <a:effectRef idx="0"/>
          <a:fontRef idx="minor"/>
        </p:style>
        <p:txBody>
          <a:bodyPr>
            <a:normAutofit/>
          </a:bodyPr>
          <a:p>
            <a:pPr marL="285840" indent="-285480" algn="just">
              <a:lnSpc>
                <a:spcPct val="90000"/>
              </a:lnSpc>
              <a:spcBef>
                <a:spcPts val="1001"/>
              </a:spcBef>
              <a:buClr>
                <a:srgbClr val="f7f7f7"/>
              </a:buClr>
              <a:buSzPct val="80000"/>
              <a:buFont typeface="Wingdings 3" charset="2"/>
              <a:buChar char=""/>
            </a:pPr>
            <a:r>
              <a:rPr b="0" lang="en-US" sz="1700" spc="-1" strike="noStrike">
                <a:solidFill>
                  <a:srgbClr val="ebebeb"/>
                </a:solidFill>
                <a:latin typeface="Bahnschrift Light"/>
              </a:rPr>
              <a:t>Object-Oriented Programming is a programming paradigm that organizes code into objects, which are instances of classes.</a:t>
            </a:r>
            <a:endParaRPr b="0" lang="en-IN" sz="1700" spc="-1" strike="noStrike">
              <a:latin typeface="Arial"/>
            </a:endParaRPr>
          </a:p>
          <a:p>
            <a:pPr marL="285840" indent="-285480" algn="just">
              <a:lnSpc>
                <a:spcPct val="90000"/>
              </a:lnSpc>
              <a:spcBef>
                <a:spcPts val="1001"/>
              </a:spcBef>
              <a:buClr>
                <a:srgbClr val="f7f7f7"/>
              </a:buClr>
              <a:buSzPct val="80000"/>
              <a:buFont typeface="Wingdings 3" charset="2"/>
              <a:buChar char=""/>
            </a:pPr>
            <a:r>
              <a:rPr b="0" lang="en-US" sz="1700" spc="-1" strike="noStrike">
                <a:solidFill>
                  <a:srgbClr val="ebebeb"/>
                </a:solidFill>
                <a:latin typeface="Bahnschrift Light"/>
              </a:rPr>
              <a:t>OOP is based on the concept of "objects" that encapsulate data and behavior, promoting modularity, reusability, and ease of maintenance.</a:t>
            </a:r>
            <a:endParaRPr b="0" lang="en-IN" sz="1700" spc="-1" strike="noStrike">
              <a:latin typeface="Arial"/>
            </a:endParaRPr>
          </a:p>
          <a:p>
            <a:pPr marL="285840" indent="-285480" algn="just">
              <a:lnSpc>
                <a:spcPct val="90000"/>
              </a:lnSpc>
              <a:spcBef>
                <a:spcPts val="1001"/>
              </a:spcBef>
              <a:buClr>
                <a:srgbClr val="f7f7f7"/>
              </a:buClr>
              <a:buSzPct val="80000"/>
              <a:buFont typeface="Wingdings 3" charset="2"/>
              <a:buChar char=""/>
            </a:pPr>
            <a:r>
              <a:rPr b="0" lang="en-US" sz="1700" spc="-1" strike="noStrike">
                <a:solidFill>
                  <a:srgbClr val="ebebeb"/>
                </a:solidFill>
                <a:latin typeface="Bahnschrift Light"/>
              </a:rPr>
              <a:t>Advantages of OOP: Encapsulation, Inheritance, Polymorphism, Abstraction(which we will get into in later slides)</a:t>
            </a:r>
            <a:endParaRPr b="0" lang="en-IN" sz="1700" spc="-1" strike="noStrike">
              <a:latin typeface="Arial"/>
            </a:endParaRPr>
          </a:p>
          <a:p>
            <a:pPr>
              <a:lnSpc>
                <a:spcPct val="90000"/>
              </a:lnSpc>
              <a:spcBef>
                <a:spcPts val="1001"/>
              </a:spcBef>
            </a:pPr>
            <a:endParaRPr b="0" lang="en-IN" sz="17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Title 1"/>
          <p:cNvSpPr/>
          <p:nvPr/>
        </p:nvSpPr>
        <p:spPr>
          <a:xfrm>
            <a:off x="1249560" y="2533680"/>
            <a:ext cx="5905080" cy="894960"/>
          </a:xfrm>
          <a:prstGeom prst="rect">
            <a:avLst/>
          </a:prstGeom>
          <a:noFill/>
          <a:ln w="0">
            <a:noFill/>
          </a:ln>
        </p:spPr>
        <p:style>
          <a:lnRef idx="0"/>
          <a:fillRef idx="0"/>
          <a:effectRef idx="0"/>
          <a:fontRef idx="minor"/>
        </p:style>
        <p:txBody>
          <a:bodyPr>
            <a:noAutofit/>
          </a:bodyPr>
          <a:p>
            <a:pPr>
              <a:lnSpc>
                <a:spcPct val="100000"/>
              </a:lnSpc>
            </a:pPr>
            <a:r>
              <a:rPr b="1" lang="en-IN" sz="4200" spc="-1" strike="noStrike">
                <a:solidFill>
                  <a:srgbClr val="ebebeb"/>
                </a:solidFill>
                <a:latin typeface="Century Gothic"/>
              </a:rPr>
              <a:t>Classes </a:t>
            </a:r>
            <a:endParaRPr b="0" lang="en-IN" sz="4200" spc="-1" strike="noStrike">
              <a:latin typeface="Arial"/>
            </a:endParaRPr>
          </a:p>
          <a:p>
            <a:pPr>
              <a:lnSpc>
                <a:spcPct val="100000"/>
              </a:lnSpc>
            </a:pPr>
            <a:r>
              <a:rPr b="1" lang="en-IN" sz="4200" spc="-1" strike="noStrike">
                <a:solidFill>
                  <a:srgbClr val="ebebeb"/>
                </a:solidFill>
                <a:latin typeface="Century Gothic"/>
              </a:rPr>
              <a:t>and </a:t>
            </a:r>
            <a:endParaRPr b="0" lang="en-IN" sz="4200" spc="-1" strike="noStrike">
              <a:latin typeface="Arial"/>
            </a:endParaRPr>
          </a:p>
          <a:p>
            <a:pPr>
              <a:lnSpc>
                <a:spcPct val="100000"/>
              </a:lnSpc>
            </a:pPr>
            <a:r>
              <a:rPr b="1" lang="en-IN" sz="4200" spc="-1" strike="noStrike">
                <a:solidFill>
                  <a:srgbClr val="ebebeb"/>
                </a:solidFill>
                <a:latin typeface="Century Gothic"/>
              </a:rPr>
              <a:t>Objects</a:t>
            </a:r>
            <a:endParaRPr b="0" lang="en-IN" sz="4200" spc="-1" strike="noStrike">
              <a:latin typeface="Arial"/>
            </a:endParaRPr>
          </a:p>
        </p:txBody>
      </p:sp>
      <p:pic>
        <p:nvPicPr>
          <p:cNvPr id="273" name="Picture 4" descr=""/>
          <p:cNvPicPr/>
          <p:nvPr/>
        </p:nvPicPr>
        <p:blipFill>
          <a:blip r:embed="rId1"/>
          <a:stretch/>
        </p:blipFill>
        <p:spPr>
          <a:xfrm>
            <a:off x="4236120" y="416520"/>
            <a:ext cx="5171400" cy="602496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Title 1"/>
          <p:cNvSpPr txBox="1"/>
          <p:nvPr/>
        </p:nvSpPr>
        <p:spPr>
          <a:xfrm>
            <a:off x="646200" y="452880"/>
            <a:ext cx="5905080" cy="894960"/>
          </a:xfrm>
          <a:prstGeom prst="rect">
            <a:avLst/>
          </a:prstGeom>
          <a:noFill/>
          <a:ln w="0">
            <a:noFill/>
          </a:ln>
        </p:spPr>
        <p:txBody>
          <a:bodyPr>
            <a:noAutofit/>
          </a:bodyPr>
          <a:p>
            <a:pPr>
              <a:lnSpc>
                <a:spcPct val="100000"/>
              </a:lnSpc>
            </a:pPr>
            <a:r>
              <a:rPr b="1" lang="en-IN" sz="4200" spc="-1" strike="noStrike">
                <a:solidFill>
                  <a:srgbClr val="ebebeb"/>
                </a:solidFill>
                <a:latin typeface="Century Gothic"/>
              </a:rPr>
              <a:t>Classes and Objects</a:t>
            </a:r>
            <a:endParaRPr b="0" lang="en-US" sz="4200" spc="-1" strike="noStrike">
              <a:solidFill>
                <a:srgbClr val="ffffff"/>
              </a:solidFill>
              <a:latin typeface="Century Gothic"/>
            </a:endParaRPr>
          </a:p>
        </p:txBody>
      </p:sp>
      <p:sp>
        <p:nvSpPr>
          <p:cNvPr id="275" name="TextBox 2"/>
          <p:cNvSpPr/>
          <p:nvPr/>
        </p:nvSpPr>
        <p:spPr>
          <a:xfrm>
            <a:off x="374400" y="1715760"/>
            <a:ext cx="2943360" cy="2767320"/>
          </a:xfrm>
          <a:prstGeom prst="rect">
            <a:avLst/>
          </a:prstGeom>
          <a:noFill/>
          <a:ln w="9525">
            <a:noFill/>
          </a:ln>
        </p:spPr>
        <p:style>
          <a:lnRef idx="0"/>
          <a:fillRef idx="0"/>
          <a:effectRef idx="0"/>
          <a:fontRef idx="minor"/>
        </p:style>
        <p:txBody>
          <a:bodyPr lIns="90000" rIns="90000" tIns="45000" bIns="45000">
            <a:spAutoFit/>
          </a:bodyPr>
          <a:p>
            <a:pPr marL="285840" indent="-285480" algn="just">
              <a:lnSpc>
                <a:spcPct val="100000"/>
              </a:lnSpc>
              <a:buClr>
                <a:srgbClr val="ffffff"/>
              </a:buClr>
              <a:buFont typeface="Arial"/>
              <a:buChar char="•"/>
            </a:pPr>
            <a:r>
              <a:rPr b="0" lang="en-US" sz="1600" spc="-1" strike="noStrike">
                <a:solidFill>
                  <a:srgbClr val="ffffff"/>
                </a:solidFill>
                <a:latin typeface="Bahnschrift Light"/>
              </a:rPr>
              <a:t>A </a:t>
            </a:r>
            <a:r>
              <a:rPr b="1" lang="en-US" sz="1600" spc="-1" strike="noStrike">
                <a:solidFill>
                  <a:srgbClr val="ffffff"/>
                </a:solidFill>
                <a:latin typeface="Bahnschrift Light"/>
              </a:rPr>
              <a:t>class</a:t>
            </a:r>
            <a:r>
              <a:rPr b="0" lang="en-US" sz="1600" spc="-1" strike="noStrike">
                <a:solidFill>
                  <a:srgbClr val="ffffff"/>
                </a:solidFill>
                <a:latin typeface="Bahnschrift Light"/>
              </a:rPr>
              <a:t> is a user-defined data type that serves as a blueprint for creating objects. </a:t>
            </a:r>
            <a:endParaRPr b="0" lang="en-IN" sz="1600" spc="-1" strike="noStrike">
              <a:latin typeface="Arial"/>
            </a:endParaRPr>
          </a:p>
          <a:p>
            <a:pPr algn="just">
              <a:lnSpc>
                <a:spcPct val="100000"/>
              </a:lnSpc>
            </a:pPr>
            <a:endParaRPr b="0" lang="en-IN" sz="1600" spc="-1" strike="noStrike">
              <a:latin typeface="Arial"/>
            </a:endParaRPr>
          </a:p>
          <a:p>
            <a:pPr marL="285840" indent="-285480" algn="just">
              <a:lnSpc>
                <a:spcPct val="100000"/>
              </a:lnSpc>
              <a:buClr>
                <a:srgbClr val="ffffff"/>
              </a:buClr>
              <a:buFont typeface="Arial"/>
              <a:buChar char="•"/>
            </a:pPr>
            <a:r>
              <a:rPr b="0" lang="en-US" sz="1600" spc="-1" strike="noStrike">
                <a:solidFill>
                  <a:srgbClr val="ffffff"/>
                </a:solidFill>
                <a:latin typeface="Bahnschrift Light"/>
              </a:rPr>
              <a:t>It contains data members (</a:t>
            </a:r>
            <a:r>
              <a:rPr b="1" lang="en-US" sz="1600" spc="-1" strike="noStrike">
                <a:solidFill>
                  <a:srgbClr val="ffffff"/>
                </a:solidFill>
                <a:latin typeface="Bahnschrift Light"/>
              </a:rPr>
              <a:t>attributes</a:t>
            </a:r>
            <a:r>
              <a:rPr b="0" lang="en-US" sz="1600" spc="-1" strike="noStrike">
                <a:solidFill>
                  <a:srgbClr val="ffffff"/>
                </a:solidFill>
                <a:latin typeface="Bahnschrift Light"/>
              </a:rPr>
              <a:t>) and member functions (</a:t>
            </a:r>
            <a:r>
              <a:rPr b="1" lang="en-US" sz="1600" spc="-1" strike="noStrike">
                <a:solidFill>
                  <a:srgbClr val="ffffff"/>
                </a:solidFill>
                <a:latin typeface="Bahnschrift Light"/>
              </a:rPr>
              <a:t>methods</a:t>
            </a:r>
            <a:r>
              <a:rPr b="0" lang="en-US" sz="1600" spc="-1" strike="noStrike">
                <a:solidFill>
                  <a:srgbClr val="ffffff"/>
                </a:solidFill>
                <a:latin typeface="Bahnschrift Light"/>
              </a:rPr>
              <a:t>). The class encapsulates the data and behavior of objects.</a:t>
            </a:r>
            <a:endParaRPr b="0" lang="en-IN" sz="1600" spc="-1" strike="noStrike">
              <a:latin typeface="Arial"/>
            </a:endParaRPr>
          </a:p>
        </p:txBody>
      </p:sp>
      <p:sp>
        <p:nvSpPr>
          <p:cNvPr id="276" name="TextBox 3"/>
          <p:cNvSpPr/>
          <p:nvPr/>
        </p:nvSpPr>
        <p:spPr>
          <a:xfrm>
            <a:off x="4008240" y="1994760"/>
            <a:ext cx="2995560" cy="2037240"/>
          </a:xfrm>
          <a:prstGeom prst="rect">
            <a:avLst/>
          </a:prstGeom>
          <a:noFill/>
          <a:ln w="0">
            <a:noFill/>
          </a:ln>
        </p:spPr>
        <p:style>
          <a:lnRef idx="0"/>
          <a:fillRef idx="0"/>
          <a:effectRef idx="0"/>
          <a:fontRef idx="minor"/>
        </p:style>
        <p:txBody>
          <a:bodyPr lIns="90000" rIns="90000" tIns="45000" bIns="45000">
            <a:spAutoFit/>
          </a:bodyPr>
          <a:p>
            <a:pPr marL="285840" indent="-285480" algn="just">
              <a:lnSpc>
                <a:spcPct val="100000"/>
              </a:lnSpc>
              <a:buClr>
                <a:srgbClr val="ffffff"/>
              </a:buClr>
              <a:buFont typeface="Arial"/>
              <a:buChar char="•"/>
            </a:pPr>
            <a:r>
              <a:rPr b="1" lang="en-US" sz="1600" spc="-1" strike="noStrike">
                <a:solidFill>
                  <a:srgbClr val="ffffff"/>
                </a:solidFill>
                <a:latin typeface="Segoe UI"/>
              </a:rPr>
              <a:t>Objects</a:t>
            </a:r>
            <a:r>
              <a:rPr b="0" lang="en-US" sz="1600" spc="-1" strike="noStrike">
                <a:solidFill>
                  <a:srgbClr val="ffffff"/>
                </a:solidFill>
                <a:latin typeface="Segoe UI"/>
              </a:rPr>
              <a:t> are instances of classes, created based on the class blueprint. </a:t>
            </a:r>
            <a:endParaRPr b="0" lang="en-IN" sz="1600" spc="-1" strike="noStrike">
              <a:latin typeface="Arial"/>
            </a:endParaRPr>
          </a:p>
          <a:p>
            <a:pPr algn="just">
              <a:lnSpc>
                <a:spcPct val="100000"/>
              </a:lnSpc>
            </a:pPr>
            <a:endParaRPr b="0" lang="en-IN" sz="1600" spc="-1" strike="noStrike">
              <a:latin typeface="Arial"/>
            </a:endParaRPr>
          </a:p>
          <a:p>
            <a:pPr marL="285840" indent="-285480" algn="just">
              <a:lnSpc>
                <a:spcPct val="100000"/>
              </a:lnSpc>
              <a:buClr>
                <a:srgbClr val="ffffff"/>
              </a:buClr>
              <a:buFont typeface="Arial"/>
              <a:buChar char="•"/>
            </a:pPr>
            <a:r>
              <a:rPr b="0" lang="en-US" sz="1600" spc="-1" strike="noStrike">
                <a:solidFill>
                  <a:srgbClr val="ffffff"/>
                </a:solidFill>
                <a:latin typeface="Segoe UI"/>
              </a:rPr>
              <a:t>Each object has its own set of data and can perform actions defined by the class's member functions.</a:t>
            </a:r>
            <a:endParaRPr b="0" lang="en-IN" sz="1600" spc="-1" strike="noStrike">
              <a:latin typeface="Arial"/>
            </a:endParaRPr>
          </a:p>
        </p:txBody>
      </p:sp>
      <p:sp>
        <p:nvSpPr>
          <p:cNvPr id="277" name="Arrow: Down 5"/>
          <p:cNvSpPr/>
          <p:nvPr/>
        </p:nvSpPr>
        <p:spPr>
          <a:xfrm>
            <a:off x="1846440" y="1150200"/>
            <a:ext cx="462960" cy="443880"/>
          </a:xfrm>
          <a:prstGeom prst="downArrow">
            <a:avLst>
              <a:gd name="adj1" fmla="val 50000"/>
              <a:gd name="adj2" fmla="val 50000"/>
            </a:avLst>
          </a:prstGeom>
          <a:solidFill>
            <a:srgbClr val="b01513"/>
          </a:solidFill>
          <a:ln cap="rnd">
            <a:solidFill>
              <a:srgbClr val="4d0908"/>
            </a:solidFill>
            <a:round/>
          </a:ln>
        </p:spPr>
        <p:style>
          <a:lnRef idx="2">
            <a:schemeClr val="accent1">
              <a:shade val="15000"/>
            </a:schemeClr>
          </a:lnRef>
          <a:fillRef idx="1">
            <a:schemeClr val="accent1"/>
          </a:fillRef>
          <a:effectRef idx="0">
            <a:schemeClr val="accent1"/>
          </a:effectRef>
          <a:fontRef idx="minor"/>
        </p:style>
      </p:sp>
      <p:sp>
        <p:nvSpPr>
          <p:cNvPr id="278" name="Arrow: Down 6"/>
          <p:cNvSpPr/>
          <p:nvPr/>
        </p:nvSpPr>
        <p:spPr>
          <a:xfrm>
            <a:off x="5383080" y="1140480"/>
            <a:ext cx="462960" cy="677880"/>
          </a:xfrm>
          <a:prstGeom prst="downArrow">
            <a:avLst>
              <a:gd name="adj1" fmla="val 50000"/>
              <a:gd name="adj2" fmla="val 50000"/>
            </a:avLst>
          </a:prstGeom>
          <a:solidFill>
            <a:srgbClr val="b01513"/>
          </a:solidFill>
          <a:ln cap="rnd">
            <a:solidFill>
              <a:srgbClr val="4d0908"/>
            </a:solidFill>
            <a:round/>
          </a:ln>
        </p:spPr>
        <p:style>
          <a:lnRef idx="2">
            <a:schemeClr val="accent1">
              <a:shade val="15000"/>
            </a:schemeClr>
          </a:lnRef>
          <a:fillRef idx="1">
            <a:schemeClr val="accent1"/>
          </a:fillRef>
          <a:effectRef idx="0">
            <a:schemeClr val="accent1"/>
          </a:effectRef>
          <a:fontRef idx="minor"/>
        </p:style>
      </p:sp>
      <p:sp>
        <p:nvSpPr>
          <p:cNvPr id="279" name="Rectangle 7"/>
          <p:cNvSpPr/>
          <p:nvPr/>
        </p:nvSpPr>
        <p:spPr>
          <a:xfrm>
            <a:off x="374400" y="1687320"/>
            <a:ext cx="3066120" cy="2922120"/>
          </a:xfrm>
          <a:prstGeom prst="rect">
            <a:avLst/>
          </a:prstGeom>
          <a:noFill/>
          <a:ln cap="rnd">
            <a:solidFill>
              <a:srgbClr val="92d050"/>
            </a:solidFill>
            <a:round/>
          </a:ln>
          <a:effectLst>
            <a:glow rad="139680">
              <a:srgbClr val="51c594">
                <a:alpha val="40000"/>
              </a:srgbClr>
            </a:glow>
          </a:effectLst>
        </p:spPr>
        <p:style>
          <a:lnRef idx="2">
            <a:schemeClr val="accent1">
              <a:shade val="15000"/>
            </a:schemeClr>
          </a:lnRef>
          <a:fillRef idx="1">
            <a:schemeClr val="accent1"/>
          </a:fillRef>
          <a:effectRef idx="0">
            <a:schemeClr val="accent1"/>
          </a:effectRef>
          <a:fontRef idx="minor"/>
        </p:style>
      </p:sp>
      <p:sp>
        <p:nvSpPr>
          <p:cNvPr id="280" name="Rectangle 9"/>
          <p:cNvSpPr/>
          <p:nvPr/>
        </p:nvSpPr>
        <p:spPr>
          <a:xfrm>
            <a:off x="4008240" y="1881720"/>
            <a:ext cx="3066120" cy="2350440"/>
          </a:xfrm>
          <a:prstGeom prst="rect">
            <a:avLst/>
          </a:prstGeom>
          <a:noFill/>
          <a:ln cap="rnd">
            <a:solidFill>
              <a:srgbClr val="92d050"/>
            </a:solidFill>
            <a:round/>
          </a:ln>
          <a:effectLst>
            <a:glow rad="139680">
              <a:srgbClr val="51c594">
                <a:alpha val="40000"/>
              </a:srgbClr>
            </a:glow>
          </a:effectLst>
        </p:spPr>
        <p:style>
          <a:lnRef idx="2">
            <a:schemeClr val="accent1">
              <a:shade val="15000"/>
            </a:schemeClr>
          </a:lnRef>
          <a:fillRef idx="1">
            <a:schemeClr val="accent1"/>
          </a:fillRef>
          <a:effectRef idx="0">
            <a:schemeClr val="accent1"/>
          </a:effectRef>
          <a:fontRef idx="minor"/>
        </p:style>
      </p:sp>
      <p:pic>
        <p:nvPicPr>
          <p:cNvPr id="281" name="Picture 13" descr=""/>
          <p:cNvPicPr/>
          <p:nvPr/>
        </p:nvPicPr>
        <p:blipFill>
          <a:blip r:embed="rId1"/>
          <a:stretch/>
        </p:blipFill>
        <p:spPr>
          <a:xfrm>
            <a:off x="7358400" y="1935000"/>
            <a:ext cx="4726080" cy="3712680"/>
          </a:xfrm>
          <a:prstGeom prst="rect">
            <a:avLst/>
          </a:prstGeom>
          <a:ln w="0">
            <a:noFill/>
          </a:ln>
        </p:spPr>
      </p:pic>
      <p:sp>
        <p:nvSpPr>
          <p:cNvPr id="282" name="Straight Arrow Connector 17"/>
          <p:cNvSpPr/>
          <p:nvPr/>
        </p:nvSpPr>
        <p:spPr>
          <a:xfrm flipH="1">
            <a:off x="7096680" y="2556720"/>
            <a:ext cx="821520" cy="1837080"/>
          </a:xfrm>
          <a:custGeom>
            <a:avLst/>
            <a:gdLst/>
            <a:ahLst/>
            <a:rect l="l" t="t" r="r" b="b"/>
            <a:pathLst>
              <a:path w="21600" h="21600">
                <a:moveTo>
                  <a:pt x="0" y="0"/>
                </a:moveTo>
                <a:lnTo>
                  <a:pt x="21600" y="21600"/>
                </a:lnTo>
              </a:path>
            </a:pathLst>
          </a:custGeom>
          <a:noFill/>
          <a:ln cap="rnd" w="38100">
            <a:solidFill>
              <a:srgbClr val="ffc000"/>
            </a:solidFill>
            <a:round/>
            <a:tailEnd len="med" type="triangle" w="med"/>
          </a:ln>
        </p:spPr>
        <p:style>
          <a:lnRef idx="1">
            <a:schemeClr val="accent3"/>
          </a:lnRef>
          <a:fillRef idx="0">
            <a:schemeClr val="accent3"/>
          </a:fillRef>
          <a:effectRef idx="0">
            <a:schemeClr val="accent3"/>
          </a:effectRef>
          <a:fontRef idx="minor"/>
        </p:style>
      </p:sp>
      <p:sp>
        <p:nvSpPr>
          <p:cNvPr id="283" name="TextBox 23"/>
          <p:cNvSpPr/>
          <p:nvPr/>
        </p:nvSpPr>
        <p:spPr>
          <a:xfrm>
            <a:off x="5903640" y="4444560"/>
            <a:ext cx="1295280" cy="639000"/>
          </a:xfrm>
          <a:prstGeom prst="rect">
            <a:avLst/>
          </a:prstGeom>
          <a:solidFill>
            <a:srgbClr val="ffffff"/>
          </a:solidFill>
          <a:ln cap="rnd">
            <a:solidFill>
              <a:srgbClr val="000000"/>
            </a:solidFill>
            <a:round/>
          </a:ln>
        </p:spPr>
        <p:style>
          <a:lnRef idx="2">
            <a:schemeClr val="dk1"/>
          </a:lnRef>
          <a:fillRef idx="1">
            <a:schemeClr val="lt1"/>
          </a:fillRef>
          <a:effectRef idx="0">
            <a:schemeClr val="dk1"/>
          </a:effectRef>
          <a:fontRef idx="minor"/>
        </p:style>
        <p:txBody>
          <a:bodyPr lIns="90000" rIns="90000" tIns="45000" bIns="45000">
            <a:spAutoFit/>
          </a:bodyPr>
          <a:p>
            <a:pPr>
              <a:lnSpc>
                <a:spcPct val="100000"/>
              </a:lnSpc>
            </a:pPr>
            <a:r>
              <a:rPr b="0" lang="en-US" sz="1800" spc="-1" strike="noStrike">
                <a:solidFill>
                  <a:srgbClr val="000000"/>
                </a:solidFill>
                <a:latin typeface="Century Gothic"/>
              </a:rPr>
              <a:t>Data Members</a:t>
            </a:r>
            <a:endParaRPr b="0" lang="en-IN" sz="1800" spc="-1" strike="noStrike">
              <a:latin typeface="Arial"/>
            </a:endParaRPr>
          </a:p>
        </p:txBody>
      </p:sp>
      <p:sp>
        <p:nvSpPr>
          <p:cNvPr id="284" name="Straight Arrow Connector 25"/>
          <p:cNvSpPr/>
          <p:nvPr/>
        </p:nvSpPr>
        <p:spPr>
          <a:xfrm flipH="1">
            <a:off x="7074360" y="3673800"/>
            <a:ext cx="808560" cy="2235240"/>
          </a:xfrm>
          <a:custGeom>
            <a:avLst/>
            <a:gdLst/>
            <a:ahLst/>
            <a:rect l="l" t="t" r="r" b="b"/>
            <a:pathLst>
              <a:path w="21600" h="21600">
                <a:moveTo>
                  <a:pt x="0" y="0"/>
                </a:moveTo>
                <a:lnTo>
                  <a:pt x="21600" y="21600"/>
                </a:lnTo>
              </a:path>
            </a:pathLst>
          </a:custGeom>
          <a:noFill/>
          <a:ln cap="rnd" w="38100">
            <a:solidFill>
              <a:srgbClr val="ffc000"/>
            </a:solidFill>
            <a:round/>
            <a:tailEnd len="med" type="triangle" w="med"/>
          </a:ln>
        </p:spPr>
        <p:style>
          <a:lnRef idx="1">
            <a:schemeClr val="accent3"/>
          </a:lnRef>
          <a:fillRef idx="0">
            <a:schemeClr val="accent3"/>
          </a:fillRef>
          <a:effectRef idx="0">
            <a:schemeClr val="accent3"/>
          </a:effectRef>
          <a:fontRef idx="minor"/>
        </p:style>
      </p:sp>
      <p:sp>
        <p:nvSpPr>
          <p:cNvPr id="285" name="Left Bracket 27"/>
          <p:cNvSpPr/>
          <p:nvPr/>
        </p:nvSpPr>
        <p:spPr>
          <a:xfrm>
            <a:off x="7883280" y="3024720"/>
            <a:ext cx="69840" cy="1297800"/>
          </a:xfrm>
          <a:prstGeom prst="leftBracket">
            <a:avLst>
              <a:gd name="adj" fmla="val 8333"/>
            </a:avLst>
          </a:prstGeom>
          <a:noFill/>
          <a:ln cap="rnd" w="38100">
            <a:solidFill>
              <a:srgbClr val="e6b729"/>
            </a:solidFill>
            <a:round/>
          </a:ln>
        </p:spPr>
        <p:style>
          <a:lnRef idx="1">
            <a:schemeClr val="accent3"/>
          </a:lnRef>
          <a:fillRef idx="0">
            <a:schemeClr val="accent3"/>
          </a:fillRef>
          <a:effectRef idx="0">
            <a:schemeClr val="accent3"/>
          </a:effectRef>
          <a:fontRef idx="minor"/>
        </p:style>
      </p:sp>
      <p:sp>
        <p:nvSpPr>
          <p:cNvPr id="286" name="TextBox 31"/>
          <p:cNvSpPr/>
          <p:nvPr/>
        </p:nvSpPr>
        <p:spPr>
          <a:xfrm>
            <a:off x="5720400" y="5594760"/>
            <a:ext cx="1295280" cy="639000"/>
          </a:xfrm>
          <a:prstGeom prst="rect">
            <a:avLst/>
          </a:prstGeom>
          <a:solidFill>
            <a:srgbClr val="ffffff"/>
          </a:solidFill>
          <a:ln cap="rnd">
            <a:solidFill>
              <a:srgbClr val="000000"/>
            </a:solidFill>
            <a:round/>
          </a:ln>
        </p:spPr>
        <p:style>
          <a:lnRef idx="2">
            <a:schemeClr val="dk1"/>
          </a:lnRef>
          <a:fillRef idx="1">
            <a:schemeClr val="lt1"/>
          </a:fillRef>
          <a:effectRef idx="0">
            <a:schemeClr val="dk1"/>
          </a:effectRef>
          <a:fontRef idx="minor"/>
        </p:style>
        <p:txBody>
          <a:bodyPr lIns="90000" rIns="90000" tIns="45000" bIns="45000">
            <a:spAutoFit/>
          </a:bodyPr>
          <a:p>
            <a:pPr>
              <a:lnSpc>
                <a:spcPct val="100000"/>
              </a:lnSpc>
            </a:pPr>
            <a:r>
              <a:rPr b="0" lang="en-US" sz="1800" spc="-1" strike="noStrike">
                <a:solidFill>
                  <a:srgbClr val="000000"/>
                </a:solidFill>
                <a:latin typeface="Century Gothic"/>
              </a:rPr>
              <a:t>Member Functions </a:t>
            </a:r>
            <a:endParaRPr b="0" lang="en-IN" sz="1800" spc="-1" strike="noStrike">
              <a:latin typeface="Arial"/>
            </a:endParaRPr>
          </a:p>
        </p:txBody>
      </p:sp>
      <p:sp>
        <p:nvSpPr>
          <p:cNvPr id="287" name="Left Bracket 32"/>
          <p:cNvSpPr/>
          <p:nvPr/>
        </p:nvSpPr>
        <p:spPr>
          <a:xfrm>
            <a:off x="7923240" y="2426040"/>
            <a:ext cx="45360" cy="306720"/>
          </a:xfrm>
          <a:prstGeom prst="leftBracket">
            <a:avLst>
              <a:gd name="adj" fmla="val 8333"/>
            </a:avLst>
          </a:prstGeom>
          <a:noFill/>
          <a:ln cap="rnd" w="38100">
            <a:solidFill>
              <a:srgbClr val="e6b729"/>
            </a:solidFill>
            <a:round/>
          </a:ln>
        </p:spPr>
        <p:style>
          <a:lnRef idx="1">
            <a:schemeClr val="accent3"/>
          </a:lnRef>
          <a:fillRef idx="0">
            <a:schemeClr val="accent3"/>
          </a:fillRef>
          <a:effectRef idx="0">
            <a:schemeClr val="accent3"/>
          </a:effectRef>
          <a:fontRef idx="minor"/>
        </p:style>
      </p:sp>
      <p:sp>
        <p:nvSpPr>
          <p:cNvPr id="288" name="TextBox 35"/>
          <p:cNvSpPr/>
          <p:nvPr/>
        </p:nvSpPr>
        <p:spPr>
          <a:xfrm>
            <a:off x="3624120" y="4860360"/>
            <a:ext cx="2291400" cy="2275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ffffff"/>
                </a:solidFill>
                <a:latin typeface="Century Gothic"/>
              </a:rPr>
              <a:t>Data members are private by default</a:t>
            </a:r>
            <a:endParaRPr b="0" lang="en-IN" sz="9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Title 1"/>
          <p:cNvSpPr txBox="1"/>
          <p:nvPr/>
        </p:nvSpPr>
        <p:spPr>
          <a:xfrm>
            <a:off x="610560" y="1180800"/>
            <a:ext cx="9404280" cy="851760"/>
          </a:xfrm>
          <a:prstGeom prst="rect">
            <a:avLst/>
          </a:prstGeom>
          <a:noFill/>
          <a:ln w="0">
            <a:noFill/>
          </a:ln>
        </p:spPr>
        <p:txBody>
          <a:bodyPr>
            <a:noAutofit/>
          </a:bodyPr>
          <a:p>
            <a:pPr>
              <a:lnSpc>
                <a:spcPct val="100000"/>
              </a:lnSpc>
            </a:pPr>
            <a:r>
              <a:rPr b="1" lang="en-US" sz="4200" spc="-1" strike="noStrike">
                <a:solidFill>
                  <a:srgbClr val="ebebeb"/>
                </a:solidFill>
                <a:latin typeface="Century Gothic"/>
              </a:rPr>
              <a:t>Classes And Structures</a:t>
            </a:r>
            <a:endParaRPr b="0" lang="en-US" sz="4200" spc="-1" strike="noStrike">
              <a:solidFill>
                <a:srgbClr val="ffffff"/>
              </a:solidFill>
              <a:latin typeface="Century Gothic"/>
            </a:endParaRPr>
          </a:p>
        </p:txBody>
      </p:sp>
      <p:sp>
        <p:nvSpPr>
          <p:cNvPr id="290" name="TextBox 2"/>
          <p:cNvSpPr/>
          <p:nvPr/>
        </p:nvSpPr>
        <p:spPr>
          <a:xfrm>
            <a:off x="710280" y="2313720"/>
            <a:ext cx="8931960" cy="1461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Century Gothic"/>
              </a:rPr>
              <a:t>When we talk about structures, we have all the same things as for classes, but the difference lies in the fact that the member variables of the struct are public by default. </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ffffff"/>
                </a:solidFill>
                <a:latin typeface="Century Gothic"/>
              </a:rPr>
              <a:t>But the classes have member variables that are private by default.</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Title 1"/>
          <p:cNvSpPr txBox="1"/>
          <p:nvPr/>
        </p:nvSpPr>
        <p:spPr>
          <a:xfrm>
            <a:off x="513000" y="523800"/>
            <a:ext cx="3620880" cy="908280"/>
          </a:xfrm>
          <a:prstGeom prst="rect">
            <a:avLst/>
          </a:prstGeom>
          <a:noFill/>
          <a:ln w="0">
            <a:noFill/>
          </a:ln>
        </p:spPr>
        <p:txBody>
          <a:bodyPr>
            <a:noAutofit/>
          </a:bodyPr>
          <a:p>
            <a:pPr>
              <a:lnSpc>
                <a:spcPct val="100000"/>
              </a:lnSpc>
            </a:pPr>
            <a:r>
              <a:rPr b="1" lang="en-IN" sz="4200" spc="-1" strike="noStrike">
                <a:solidFill>
                  <a:srgbClr val="ebebeb"/>
                </a:solidFill>
                <a:latin typeface="Century Gothic"/>
              </a:rPr>
              <a:t>Constructors</a:t>
            </a:r>
            <a:endParaRPr b="0" lang="en-US" sz="4200" spc="-1" strike="noStrike">
              <a:solidFill>
                <a:srgbClr val="ffffff"/>
              </a:solidFill>
              <a:latin typeface="Century Gothic"/>
            </a:endParaRPr>
          </a:p>
        </p:txBody>
      </p:sp>
      <p:sp>
        <p:nvSpPr>
          <p:cNvPr id="292" name="TextBox 2"/>
          <p:cNvSpPr/>
          <p:nvPr/>
        </p:nvSpPr>
        <p:spPr>
          <a:xfrm>
            <a:off x="558720" y="1432440"/>
            <a:ext cx="6126120" cy="4816080"/>
          </a:xfrm>
          <a:prstGeom prst="rect">
            <a:avLst/>
          </a:prstGeom>
          <a:solidFill>
            <a:srgbClr val="6aac90"/>
          </a:solidFill>
          <a:ln cap="rnd">
            <a:solidFill>
              <a:srgbClr val="ffffff"/>
            </a:solidFill>
            <a:round/>
          </a:ln>
        </p:spPr>
        <p:style>
          <a:lnRef idx="3">
            <a:schemeClr val="lt1"/>
          </a:lnRef>
          <a:fillRef idx="1">
            <a:schemeClr val="accent4"/>
          </a:fillRef>
          <a:effectRef idx="1">
            <a:schemeClr val="accent4"/>
          </a:effectRef>
          <a:fontRef idx="minor"/>
        </p:style>
        <p:txBody>
          <a:bodyPr lIns="90000" rIns="90000" tIns="45000" bIns="45000">
            <a:spAutoFit/>
          </a:bodyPr>
          <a:p>
            <a:pPr algn="just">
              <a:lnSpc>
                <a:spcPct val="100000"/>
              </a:lnSpc>
            </a:pPr>
            <a:endParaRPr b="0" lang="en-IN" sz="1800" spc="-1" strike="noStrike">
              <a:latin typeface="Arial"/>
            </a:endParaRPr>
          </a:p>
          <a:p>
            <a:pPr marL="285840" indent="-285480" algn="just">
              <a:lnSpc>
                <a:spcPct val="100000"/>
              </a:lnSpc>
              <a:buClr>
                <a:srgbClr val="ffffff"/>
              </a:buClr>
              <a:buFont typeface="Arial"/>
              <a:buChar char="•"/>
            </a:pPr>
            <a:r>
              <a:rPr b="0" lang="en-US" sz="2000" spc="-1" strike="noStrike">
                <a:solidFill>
                  <a:srgbClr val="ffffff"/>
                </a:solidFill>
                <a:latin typeface="Bahnschrift Light"/>
              </a:rPr>
              <a:t>Special member functions that get called when an object is created.</a:t>
            </a:r>
            <a:endParaRPr b="0" lang="en-IN" sz="2000" spc="-1" strike="noStrike">
              <a:latin typeface="Arial"/>
            </a:endParaRPr>
          </a:p>
          <a:p>
            <a:pPr marL="285840" indent="-285480" algn="just">
              <a:lnSpc>
                <a:spcPct val="100000"/>
              </a:lnSpc>
              <a:buClr>
                <a:srgbClr val="ffffff"/>
              </a:buClr>
              <a:buFont typeface="Arial"/>
              <a:buChar char="•"/>
            </a:pPr>
            <a:r>
              <a:rPr b="0" lang="en-US" sz="2000" spc="-1" strike="noStrike">
                <a:solidFill>
                  <a:srgbClr val="ffffff"/>
                </a:solidFill>
                <a:latin typeface="Bahnschrift Light"/>
              </a:rPr>
              <a:t>Responsible for initializing data members and preparing the object for use.</a:t>
            </a:r>
            <a:endParaRPr b="0" lang="en-IN" sz="2000" spc="-1" strike="noStrike">
              <a:latin typeface="Arial"/>
            </a:endParaRPr>
          </a:p>
          <a:p>
            <a:pPr marL="285840" indent="-285480" algn="just">
              <a:lnSpc>
                <a:spcPct val="100000"/>
              </a:lnSpc>
              <a:buClr>
                <a:srgbClr val="ffffff"/>
              </a:buClr>
              <a:buFont typeface="Arial"/>
              <a:buChar char="•"/>
            </a:pPr>
            <a:r>
              <a:rPr b="0" lang="en-US" sz="2000" spc="-1" strike="noStrike">
                <a:solidFill>
                  <a:srgbClr val="ffffff"/>
                </a:solidFill>
                <a:latin typeface="Bahnschrift Light"/>
              </a:rPr>
              <a:t>Can be overloaded to provide multiple ways of initializing objects.</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ffffff"/>
                </a:solidFill>
                <a:latin typeface="Bahnschrift Light"/>
              </a:rPr>
              <a:t>Some rules for constructors are:</a:t>
            </a:r>
            <a:endParaRPr b="0" lang="en-IN" sz="2000" spc="-1" strike="noStrike">
              <a:latin typeface="Arial"/>
            </a:endParaRPr>
          </a:p>
          <a:p>
            <a:pPr lvl="1" marL="800280" indent="-342720">
              <a:lnSpc>
                <a:spcPct val="100000"/>
              </a:lnSpc>
              <a:buClr>
                <a:srgbClr val="ffffff"/>
              </a:buClr>
              <a:buFont typeface="Century Gothic"/>
              <a:buAutoNum type="arabicPeriod"/>
            </a:pPr>
            <a:r>
              <a:rPr b="0" lang="en-US" sz="2000" spc="-1" strike="noStrike">
                <a:solidFill>
                  <a:srgbClr val="ffffff"/>
                </a:solidFill>
                <a:latin typeface="Bahnschrift Light"/>
              </a:rPr>
              <a:t>They don’t have any return type.</a:t>
            </a:r>
            <a:endParaRPr b="0" lang="en-IN" sz="2000" spc="-1" strike="noStrike">
              <a:latin typeface="Arial"/>
            </a:endParaRPr>
          </a:p>
          <a:p>
            <a:pPr lvl="1" marL="800280" indent="-342720">
              <a:lnSpc>
                <a:spcPct val="100000"/>
              </a:lnSpc>
              <a:buClr>
                <a:srgbClr val="ffffff"/>
              </a:buClr>
              <a:buFont typeface="Century Gothic"/>
              <a:buAutoNum type="arabicPeriod"/>
            </a:pPr>
            <a:r>
              <a:rPr b="0" lang="en-US" sz="2000" spc="-1" strike="noStrike">
                <a:solidFill>
                  <a:srgbClr val="ffffff"/>
                </a:solidFill>
                <a:latin typeface="Bahnschrift Light"/>
              </a:rPr>
              <a:t>It has the same name as the class itself</a:t>
            </a:r>
            <a:endParaRPr b="0" lang="en-IN" sz="2000" spc="-1" strike="noStrike">
              <a:latin typeface="Arial"/>
            </a:endParaRPr>
          </a:p>
          <a:p>
            <a:pPr>
              <a:lnSpc>
                <a:spcPct val="100000"/>
              </a:lnSpc>
            </a:pPr>
            <a:endParaRPr b="0" lang="en-IN" sz="2000" spc="-1" strike="noStrike">
              <a:latin typeface="Arial"/>
            </a:endParaRPr>
          </a:p>
          <a:p>
            <a:pPr marL="285840" indent="-285480">
              <a:lnSpc>
                <a:spcPct val="100000"/>
              </a:lnSpc>
              <a:buClr>
                <a:srgbClr val="ffffff"/>
              </a:buClr>
              <a:buFont typeface="Arial"/>
              <a:buChar char="•"/>
            </a:pPr>
            <a:r>
              <a:rPr b="1" lang="en-US" sz="1800" spc="-1" strike="noStrike">
                <a:solidFill>
                  <a:srgbClr val="ffffff"/>
                </a:solidFill>
                <a:latin typeface="Century Gothic"/>
              </a:rPr>
              <a:t>Single argument constructors </a:t>
            </a:r>
            <a:r>
              <a:rPr b="0" lang="en-US" sz="1800" spc="-1" strike="noStrike">
                <a:solidFill>
                  <a:srgbClr val="ffffff"/>
                </a:solidFill>
                <a:latin typeface="Century Gothic"/>
              </a:rPr>
              <a:t>are special as they can initialize an object just as we do a variable.</a:t>
            </a:r>
            <a:endParaRPr b="0" lang="en-IN" sz="1800" spc="-1" strike="noStrike">
              <a:latin typeface="Arial"/>
            </a:endParaRPr>
          </a:p>
          <a:p>
            <a:pPr lvl="1" marL="743040" indent="-285480">
              <a:lnSpc>
                <a:spcPct val="100000"/>
              </a:lnSpc>
              <a:buClr>
                <a:srgbClr val="ffffff"/>
              </a:buClr>
              <a:buFont typeface="Arial"/>
              <a:buChar char="•"/>
            </a:pPr>
            <a:r>
              <a:rPr b="0" lang="en-US" sz="1800" spc="-1" strike="noStrike">
                <a:solidFill>
                  <a:srgbClr val="ffffff"/>
                </a:solidFill>
                <a:latin typeface="Century Gothic"/>
              </a:rPr>
              <a:t>Ex: X ob = X(99); //is same as</a:t>
            </a:r>
            <a:endParaRPr b="0" lang="en-IN" sz="1800" spc="-1" strike="noStrike">
              <a:latin typeface="Arial"/>
            </a:endParaRPr>
          </a:p>
          <a:p>
            <a:pPr marL="457200">
              <a:lnSpc>
                <a:spcPct val="100000"/>
              </a:lnSpc>
            </a:pPr>
            <a:r>
              <a:rPr b="0" lang="en-US" sz="1800" spc="-1" strike="noStrike">
                <a:solidFill>
                  <a:srgbClr val="ffffff"/>
                </a:solidFill>
                <a:latin typeface="Century Gothic"/>
              </a:rPr>
              <a:t>	</a:t>
            </a:r>
            <a:r>
              <a:rPr b="0" lang="en-US" sz="1800" spc="-1" strike="noStrike">
                <a:solidFill>
                  <a:srgbClr val="ffffff"/>
                </a:solidFill>
                <a:latin typeface="Century Gothic"/>
              </a:rPr>
              <a:t>   </a:t>
            </a:r>
            <a:r>
              <a:rPr b="0" lang="en-US" sz="1800" spc="-1" strike="noStrike">
                <a:solidFill>
                  <a:srgbClr val="ffffff"/>
                </a:solidFill>
                <a:latin typeface="Century Gothic"/>
              </a:rPr>
              <a:t>X ob = 99</a:t>
            </a:r>
            <a:endParaRPr b="0" lang="en-IN" sz="1800" spc="-1" strike="noStrike">
              <a:latin typeface="Arial"/>
            </a:endParaRPr>
          </a:p>
        </p:txBody>
      </p:sp>
      <p:pic>
        <p:nvPicPr>
          <p:cNvPr id="293" name="Picture 4" descr=""/>
          <p:cNvPicPr/>
          <p:nvPr/>
        </p:nvPicPr>
        <p:blipFill>
          <a:blip r:embed="rId1"/>
          <a:stretch/>
        </p:blipFill>
        <p:spPr>
          <a:xfrm>
            <a:off x="6959520" y="1317960"/>
            <a:ext cx="5100120" cy="3168360"/>
          </a:xfrm>
          <a:prstGeom prst="rect">
            <a:avLst/>
          </a:prstGeom>
          <a:ln w="0">
            <a:noFill/>
          </a:ln>
        </p:spPr>
      </p:pic>
      <p:sp>
        <p:nvSpPr>
          <p:cNvPr id="294" name="Rectangle 5"/>
          <p:cNvSpPr/>
          <p:nvPr/>
        </p:nvSpPr>
        <p:spPr>
          <a:xfrm>
            <a:off x="7305120" y="3515400"/>
            <a:ext cx="4470120" cy="578880"/>
          </a:xfrm>
          <a:prstGeom prst="rect">
            <a:avLst/>
          </a:prstGeom>
          <a:noFill/>
          <a:ln cap="rnd" w="38100">
            <a:solidFill>
              <a:srgbClr val="ffc000"/>
            </a:solidFill>
            <a:round/>
          </a:ln>
        </p:spPr>
        <p:style>
          <a:lnRef idx="2">
            <a:schemeClr val="accent1">
              <a:shade val="15000"/>
            </a:schemeClr>
          </a:lnRef>
          <a:fillRef idx="1">
            <a:schemeClr val="accent1"/>
          </a:fillRef>
          <a:effectRef idx="0">
            <a:schemeClr val="accent1"/>
          </a:effectRef>
          <a:fontRef idx="minor"/>
        </p:style>
      </p:sp>
      <p:pic>
        <p:nvPicPr>
          <p:cNvPr id="295" name="Picture 7" descr=""/>
          <p:cNvPicPr/>
          <p:nvPr/>
        </p:nvPicPr>
        <p:blipFill>
          <a:blip r:embed="rId2"/>
          <a:stretch/>
        </p:blipFill>
        <p:spPr>
          <a:xfrm>
            <a:off x="7181280" y="4849920"/>
            <a:ext cx="4705560" cy="1228680"/>
          </a:xfrm>
          <a:prstGeom prst="rect">
            <a:avLst/>
          </a:prstGeom>
          <a:ln w="0">
            <a:noFill/>
          </a:ln>
        </p:spPr>
      </p:pic>
      <p:sp>
        <p:nvSpPr>
          <p:cNvPr id="296" name="Rectangle 8"/>
          <p:cNvSpPr/>
          <p:nvPr/>
        </p:nvSpPr>
        <p:spPr>
          <a:xfrm>
            <a:off x="7305120" y="2612880"/>
            <a:ext cx="4470120" cy="578880"/>
          </a:xfrm>
          <a:prstGeom prst="rect">
            <a:avLst/>
          </a:prstGeom>
          <a:noFill/>
          <a:ln cap="rnd" w="38100">
            <a:solidFill>
              <a:srgbClr val="ffc000"/>
            </a:solidFill>
            <a:round/>
          </a:ln>
        </p:spPr>
        <p:style>
          <a:lnRef idx="2">
            <a:schemeClr val="accent1">
              <a:shade val="15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7" name="Picture 3" descr=""/>
          <p:cNvPicPr/>
          <p:nvPr/>
        </p:nvPicPr>
        <p:blipFill>
          <a:blip r:embed="rId1"/>
          <a:stretch/>
        </p:blipFill>
        <p:spPr>
          <a:xfrm>
            <a:off x="646200" y="452880"/>
            <a:ext cx="4362840" cy="5982120"/>
          </a:xfrm>
          <a:prstGeom prst="rect">
            <a:avLst/>
          </a:prstGeom>
          <a:ln w="0">
            <a:noFill/>
          </a:ln>
        </p:spPr>
      </p:pic>
      <p:pic>
        <p:nvPicPr>
          <p:cNvPr id="298" name="Picture 5" descr=""/>
          <p:cNvPicPr/>
          <p:nvPr/>
        </p:nvPicPr>
        <p:blipFill>
          <a:blip r:embed="rId2"/>
          <a:stretch/>
        </p:blipFill>
        <p:spPr>
          <a:xfrm>
            <a:off x="5310000" y="452880"/>
            <a:ext cx="1571400" cy="2028600"/>
          </a:xfrm>
          <a:prstGeom prst="rect">
            <a:avLst/>
          </a:prstGeom>
          <a:ln w="0">
            <a:noFill/>
          </a:ln>
        </p:spPr>
      </p:pic>
      <p:pic>
        <p:nvPicPr>
          <p:cNvPr id="299" name="Picture 7" descr=""/>
          <p:cNvPicPr/>
          <p:nvPr/>
        </p:nvPicPr>
        <p:blipFill>
          <a:blip r:embed="rId3"/>
          <a:stretch/>
        </p:blipFill>
        <p:spPr>
          <a:xfrm>
            <a:off x="7273440" y="3987000"/>
            <a:ext cx="2352600" cy="1704960"/>
          </a:xfrm>
          <a:prstGeom prst="rect">
            <a:avLst/>
          </a:prstGeom>
          <a:ln w="0">
            <a:noFill/>
          </a:ln>
        </p:spPr>
      </p:pic>
      <p:sp>
        <p:nvSpPr>
          <p:cNvPr id="300" name="TextBox 8"/>
          <p:cNvSpPr/>
          <p:nvPr/>
        </p:nvSpPr>
        <p:spPr>
          <a:xfrm>
            <a:off x="5806800" y="3244320"/>
            <a:ext cx="5872680" cy="395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ffffff"/>
                </a:solidFill>
                <a:latin typeface="Century Gothic"/>
              </a:rPr>
              <a:t>DEFAULT AND USER DEFINED CONSTRUCTORS</a:t>
            </a:r>
            <a:endParaRPr b="0" lang="en-IN" sz="2000" spc="-1" strike="noStrike">
              <a:latin typeface="Arial"/>
            </a:endParaRPr>
          </a:p>
        </p:txBody>
      </p:sp>
    </p:spTree>
  </p:cSld>
  <p:transition spd="slow">
    <p:fade thruBlk="true"/>
  </p:transition>
  <p:timing>
    <p:tnLst>
      <p:par>
        <p:cTn id="15" dur="indefinite" restart="never" nodeType="tmRoot">
          <p:childTnLst>
            <p:seq>
              <p:cTn id="16" dur="indefinite" nodeType="mainSeq">
                <p:childTnLst>
                  <p:par>
                    <p:cTn id="17" fill="hold">
                      <p:stCondLst>
                        <p:cond delay="indefinite"/>
                      </p:stCondLst>
                      <p:childTnLst>
                        <p:par>
                          <p:cTn id="18" fill="hold">
                            <p:stCondLst>
                              <p:cond delay="0"/>
                            </p:stCondLst>
                            <p:childTnLst>
                              <p:par>
                                <p:cTn id="19" nodeType="clickEffect" fill="hold" presetClass="entr" presetID="1">
                                  <p:stCondLst>
                                    <p:cond delay="0"/>
                                  </p:stCondLst>
                                  <p:childTnLst>
                                    <p:set>
                                      <p:cBhvr>
                                        <p:cTn id="20" dur="1" fill="hold">
                                          <p:stCondLst>
                                            <p:cond delay="0"/>
                                          </p:stCondLst>
                                        </p:cTn>
                                        <p:tgtEl>
                                          <p:spTgt spid="2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Title 1"/>
          <p:cNvSpPr txBox="1"/>
          <p:nvPr/>
        </p:nvSpPr>
        <p:spPr>
          <a:xfrm>
            <a:off x="646200" y="452880"/>
            <a:ext cx="9404280" cy="1400040"/>
          </a:xfrm>
          <a:prstGeom prst="rect">
            <a:avLst/>
          </a:prstGeom>
          <a:noFill/>
          <a:ln w="0">
            <a:noFill/>
          </a:ln>
        </p:spPr>
        <p:txBody>
          <a:bodyPr>
            <a:noAutofit/>
          </a:bodyPr>
          <a:p>
            <a:pPr>
              <a:lnSpc>
                <a:spcPct val="100000"/>
              </a:lnSpc>
            </a:pPr>
            <a:r>
              <a:rPr b="0" lang="en-US" sz="4200" spc="-1" strike="noStrike">
                <a:solidFill>
                  <a:srgbClr val="ebebeb"/>
                </a:solidFill>
                <a:latin typeface="Century Gothic"/>
              </a:rPr>
              <a:t>Destructors</a:t>
            </a:r>
            <a:endParaRPr b="0" lang="en-US" sz="42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Title 1"/>
          <p:cNvSpPr txBox="1"/>
          <p:nvPr/>
        </p:nvSpPr>
        <p:spPr>
          <a:xfrm>
            <a:off x="646200" y="452880"/>
            <a:ext cx="5556240" cy="857160"/>
          </a:xfrm>
          <a:prstGeom prst="rect">
            <a:avLst/>
          </a:prstGeom>
          <a:noFill/>
          <a:ln w="0">
            <a:noFill/>
          </a:ln>
        </p:spPr>
        <p:txBody>
          <a:bodyPr>
            <a:noAutofit/>
          </a:bodyPr>
          <a:p>
            <a:pPr>
              <a:lnSpc>
                <a:spcPct val="100000"/>
              </a:lnSpc>
            </a:pPr>
            <a:r>
              <a:rPr b="1" lang="en-US" sz="4200" spc="-1" strike="noStrike">
                <a:solidFill>
                  <a:srgbClr val="ebebeb"/>
                </a:solidFill>
                <a:latin typeface="Century Gothic"/>
              </a:rPr>
              <a:t>The ‘Using’ keyword</a:t>
            </a:r>
            <a:endParaRPr b="0" lang="en-US" sz="4200" spc="-1" strike="noStrike">
              <a:solidFill>
                <a:srgbClr val="ffffff"/>
              </a:solidFill>
              <a:latin typeface="Century Gothic"/>
            </a:endParaRPr>
          </a:p>
        </p:txBody>
      </p:sp>
      <p:sp>
        <p:nvSpPr>
          <p:cNvPr id="113" name="TextBox 2"/>
          <p:cNvSpPr/>
          <p:nvPr/>
        </p:nvSpPr>
        <p:spPr>
          <a:xfrm>
            <a:off x="1065240" y="1743840"/>
            <a:ext cx="4071960" cy="4511160"/>
          </a:xfrm>
          <a:prstGeom prst="rect">
            <a:avLst/>
          </a:prstGeom>
          <a:noFill/>
          <a:ln w="0">
            <a:noFill/>
          </a:ln>
        </p:spPr>
        <p:style>
          <a:lnRef idx="0"/>
          <a:fillRef idx="0"/>
          <a:effectRef idx="0"/>
          <a:fontRef idx="minor"/>
        </p:style>
        <p:txBody>
          <a:bodyPr lIns="90000" rIns="90000" tIns="45000" bIns="45000">
            <a:spAutoFit/>
          </a:bodyPr>
          <a:p>
            <a:pPr algn="just">
              <a:lnSpc>
                <a:spcPct val="100000"/>
              </a:lnSpc>
              <a:spcAft>
                <a:spcPts val="1199"/>
              </a:spcAft>
            </a:pPr>
            <a:r>
              <a:rPr b="0" lang="en-US" sz="2000" spc="-1" strike="noStrike">
                <a:solidFill>
                  <a:srgbClr val="ffffff"/>
                </a:solidFill>
                <a:latin typeface="Bahnschrift Light"/>
              </a:rPr>
              <a:t>The using keyword has a couple of different uses: </a:t>
            </a:r>
            <a:endParaRPr b="0" lang="en-IN" sz="2000" spc="-1" strike="noStrike">
              <a:latin typeface="Arial"/>
            </a:endParaRPr>
          </a:p>
          <a:p>
            <a:pPr marL="285840" indent="-285480" algn="just">
              <a:lnSpc>
                <a:spcPct val="100000"/>
              </a:lnSpc>
              <a:spcAft>
                <a:spcPts val="1199"/>
              </a:spcAft>
              <a:buClr>
                <a:srgbClr val="ffffff"/>
              </a:buClr>
              <a:buFont typeface="Arial"/>
              <a:buChar char="•"/>
            </a:pPr>
            <a:r>
              <a:rPr b="1" lang="en-US" sz="2000" spc="-1" strike="noStrike" u="sng">
                <a:solidFill>
                  <a:srgbClr val="ffffff"/>
                </a:solidFill>
                <a:uFillTx/>
                <a:latin typeface="Bahnschrift Light"/>
              </a:rPr>
              <a:t>Namespace alias</a:t>
            </a:r>
            <a:r>
              <a:rPr b="0" lang="en-US" sz="2000" spc="-1" strike="noStrike" u="sng">
                <a:solidFill>
                  <a:srgbClr val="ffffff"/>
                </a:solidFill>
                <a:uFillTx/>
                <a:latin typeface="Bahnschrift Light"/>
              </a:rPr>
              <a:t>: </a:t>
            </a:r>
            <a:r>
              <a:rPr b="0" lang="en-US" sz="2000" spc="-1" strike="noStrike">
                <a:solidFill>
                  <a:srgbClr val="ffffff"/>
                </a:solidFill>
                <a:latin typeface="Bahnschrift Light"/>
              </a:rPr>
              <a:t>One can use ‘using’ to create a shorter alias for a namespace. Thus, no need to prepend the namespace name again and again</a:t>
            </a:r>
            <a:endParaRPr b="0" lang="en-IN" sz="2000" spc="-1" strike="noStrike">
              <a:latin typeface="Arial"/>
            </a:endParaRPr>
          </a:p>
          <a:p>
            <a:pPr marL="285840" indent="-285480" algn="just">
              <a:lnSpc>
                <a:spcPct val="100000"/>
              </a:lnSpc>
              <a:spcAft>
                <a:spcPts val="1199"/>
              </a:spcAft>
              <a:buClr>
                <a:srgbClr val="ffffff"/>
              </a:buClr>
              <a:buFont typeface="Arial"/>
              <a:buChar char="•"/>
            </a:pPr>
            <a:r>
              <a:rPr b="1" lang="en-US" sz="2000" spc="-1" strike="noStrike" u="sng">
                <a:solidFill>
                  <a:srgbClr val="ffffff"/>
                </a:solidFill>
                <a:uFillTx/>
                <a:latin typeface="Bahnschrift Light"/>
              </a:rPr>
              <a:t>Using for inheritance: </a:t>
            </a:r>
            <a:r>
              <a:rPr b="0" lang="en-US" sz="2000" spc="-1" strike="noStrike">
                <a:solidFill>
                  <a:srgbClr val="ffffff"/>
                </a:solidFill>
                <a:latin typeface="Bahnschrift Light"/>
              </a:rPr>
              <a:t>it can also be used to bring specific members from a base class into the scope of a derived class</a:t>
            </a:r>
            <a:endParaRPr b="0" lang="en-IN" sz="2000" spc="-1" strike="noStrike">
              <a:latin typeface="Arial"/>
            </a:endParaRPr>
          </a:p>
          <a:p>
            <a:pPr marL="285840" indent="-285480" algn="just">
              <a:lnSpc>
                <a:spcPct val="100000"/>
              </a:lnSpc>
              <a:spcAft>
                <a:spcPts val="1199"/>
              </a:spcAft>
              <a:buClr>
                <a:srgbClr val="ffffff"/>
              </a:buClr>
              <a:buFont typeface="Arial"/>
              <a:buChar char="•"/>
            </a:pPr>
            <a:r>
              <a:rPr b="0" lang="en-IN" sz="2000" spc="-1" strike="noStrike">
                <a:solidFill>
                  <a:srgbClr val="ffffff"/>
                </a:solidFill>
                <a:latin typeface="Bahnschrift Light"/>
              </a:rPr>
              <a:t>Using for aliasing:</a:t>
            </a:r>
            <a:endParaRPr b="0" lang="en-IN" sz="2000" spc="-1" strike="noStrike">
              <a:latin typeface="Arial"/>
            </a:endParaRPr>
          </a:p>
        </p:txBody>
      </p:sp>
      <p:pic>
        <p:nvPicPr>
          <p:cNvPr id="114" name="Picture 4" descr=""/>
          <p:cNvPicPr/>
          <p:nvPr/>
        </p:nvPicPr>
        <p:blipFill>
          <a:blip r:embed="rId1"/>
          <a:stretch/>
        </p:blipFill>
        <p:spPr>
          <a:xfrm>
            <a:off x="6202800" y="881640"/>
            <a:ext cx="5439240" cy="2476440"/>
          </a:xfrm>
          <a:prstGeom prst="rect">
            <a:avLst/>
          </a:prstGeom>
          <a:ln w="0">
            <a:noFill/>
          </a:ln>
        </p:spPr>
      </p:pic>
      <p:pic>
        <p:nvPicPr>
          <p:cNvPr id="115" name="Picture 6" descr=""/>
          <p:cNvPicPr/>
          <p:nvPr/>
        </p:nvPicPr>
        <p:blipFill>
          <a:blip r:embed="rId2"/>
          <a:stretch/>
        </p:blipFill>
        <p:spPr>
          <a:xfrm>
            <a:off x="6202800" y="3499560"/>
            <a:ext cx="5439240" cy="2869200"/>
          </a:xfrm>
          <a:prstGeom prst="rect">
            <a:avLst/>
          </a:prstGeom>
          <a:ln w="0">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Title 1"/>
          <p:cNvSpPr txBox="1"/>
          <p:nvPr/>
        </p:nvSpPr>
        <p:spPr>
          <a:xfrm>
            <a:off x="548280" y="248400"/>
            <a:ext cx="2513880" cy="718920"/>
          </a:xfrm>
          <a:prstGeom prst="rect">
            <a:avLst/>
          </a:prstGeom>
          <a:noFill/>
          <a:ln w="0">
            <a:noFill/>
          </a:ln>
        </p:spPr>
        <p:txBody>
          <a:bodyPr>
            <a:noAutofit/>
          </a:bodyPr>
          <a:p>
            <a:pPr>
              <a:lnSpc>
                <a:spcPct val="100000"/>
              </a:lnSpc>
            </a:pPr>
            <a:r>
              <a:rPr b="1" lang="en-US" sz="4200" spc="-1" strike="noStrike">
                <a:solidFill>
                  <a:srgbClr val="ebebeb"/>
                </a:solidFill>
                <a:latin typeface="Century Gothic"/>
              </a:rPr>
              <a:t>Objects:</a:t>
            </a:r>
            <a:endParaRPr b="0" lang="en-US" sz="4200" spc="-1" strike="noStrike">
              <a:solidFill>
                <a:srgbClr val="ffffff"/>
              </a:solidFill>
              <a:latin typeface="Century Gothic"/>
            </a:endParaRPr>
          </a:p>
        </p:txBody>
      </p:sp>
      <p:sp>
        <p:nvSpPr>
          <p:cNvPr id="303" name="TextBox 3"/>
          <p:cNvSpPr/>
          <p:nvPr/>
        </p:nvSpPr>
        <p:spPr>
          <a:xfrm>
            <a:off x="548280" y="1225080"/>
            <a:ext cx="5423760" cy="4235760"/>
          </a:xfrm>
          <a:prstGeom prst="rect">
            <a:avLst/>
          </a:prstGeom>
          <a:noFill/>
          <a:ln w="0">
            <a:noFill/>
          </a:ln>
        </p:spPr>
        <p:style>
          <a:lnRef idx="0"/>
          <a:fillRef idx="0"/>
          <a:effectRef idx="0"/>
          <a:fontRef idx="minor"/>
        </p:style>
        <p:txBody>
          <a:bodyPr lIns="90000" rIns="90000" tIns="45000" bIns="45000">
            <a:spAutoFit/>
          </a:bodyPr>
          <a:p>
            <a:pPr marL="285840" indent="-285480" algn="just">
              <a:lnSpc>
                <a:spcPct val="100000"/>
              </a:lnSpc>
              <a:buClr>
                <a:srgbClr val="ffffff"/>
              </a:buClr>
              <a:buFont typeface="Arial"/>
              <a:buChar char="•"/>
            </a:pPr>
            <a:r>
              <a:rPr b="1" lang="en-US" sz="2000" spc="-1" strike="noStrike">
                <a:solidFill>
                  <a:srgbClr val="ffffff"/>
                </a:solidFill>
                <a:latin typeface="72 Light"/>
              </a:rPr>
              <a:t>Passing objects to functions:</a:t>
            </a:r>
            <a:endParaRPr b="0" lang="en-IN" sz="2000" spc="-1" strike="noStrike">
              <a:latin typeface="Arial"/>
            </a:endParaRPr>
          </a:p>
          <a:p>
            <a:pPr algn="just">
              <a:lnSpc>
                <a:spcPct val="100000"/>
              </a:lnSpc>
            </a:pPr>
            <a:endParaRPr b="0" lang="en-IN" sz="2000" spc="-1" strike="noStrike">
              <a:latin typeface="Arial"/>
            </a:endParaRPr>
          </a:p>
          <a:p>
            <a:pPr lvl="1" marL="743040" indent="-285480" algn="just">
              <a:lnSpc>
                <a:spcPct val="100000"/>
              </a:lnSpc>
              <a:buClr>
                <a:srgbClr val="ffffff"/>
              </a:buClr>
              <a:buFont typeface="Arial"/>
              <a:buChar char="•"/>
            </a:pPr>
            <a:r>
              <a:rPr b="0" lang="en-US" sz="1800" spc="-1" strike="noStrike">
                <a:solidFill>
                  <a:srgbClr val="ffffff"/>
                </a:solidFill>
                <a:latin typeface="72 Light"/>
              </a:rPr>
              <a:t> </a:t>
            </a:r>
            <a:r>
              <a:rPr b="0" lang="en-US" sz="1800" spc="-1" strike="noStrike">
                <a:solidFill>
                  <a:srgbClr val="ffffff"/>
                </a:solidFill>
                <a:latin typeface="72 Light"/>
              </a:rPr>
              <a:t>It is same as that of variables but the scene for constructors and destructors is somewhat different.</a:t>
            </a:r>
            <a:endParaRPr b="0" lang="en-IN" sz="1800" spc="-1" strike="noStrike">
              <a:latin typeface="Arial"/>
            </a:endParaRPr>
          </a:p>
          <a:p>
            <a:pPr marL="457200" algn="just">
              <a:lnSpc>
                <a:spcPct val="100000"/>
              </a:lnSpc>
            </a:pPr>
            <a:endParaRPr b="0" lang="en-IN" sz="1800" spc="-1" strike="noStrike">
              <a:latin typeface="Arial"/>
            </a:endParaRPr>
          </a:p>
          <a:p>
            <a:pPr lvl="1" marL="743040" indent="-285480" algn="just">
              <a:lnSpc>
                <a:spcPct val="100000"/>
              </a:lnSpc>
              <a:buClr>
                <a:srgbClr val="ffffff"/>
              </a:buClr>
              <a:buFont typeface="Arial"/>
              <a:buChar char="•"/>
            </a:pPr>
            <a:r>
              <a:rPr b="0" lang="en-US" sz="1800" spc="-1" strike="noStrike">
                <a:solidFill>
                  <a:srgbClr val="ffffff"/>
                </a:solidFill>
                <a:latin typeface="72 Light"/>
              </a:rPr>
              <a:t>When a copy of an object is created while a function call to be used as an argument to the function, the normal constructor is not called. Instead, the default copy constructor makes a bit-by-bit identical copy. However, when the copy is destroyed (usually by going out of scope when the function returns), the destructor is called</a:t>
            </a:r>
            <a:endParaRPr b="0" lang="en-IN" sz="1800" spc="-1" strike="noStrike">
              <a:latin typeface="Arial"/>
            </a:endParaRPr>
          </a:p>
          <a:p>
            <a:pPr algn="just">
              <a:lnSpc>
                <a:spcPct val="100000"/>
              </a:lnSpc>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Title 1"/>
          <p:cNvSpPr txBox="1"/>
          <p:nvPr/>
        </p:nvSpPr>
        <p:spPr>
          <a:xfrm>
            <a:off x="646200" y="452880"/>
            <a:ext cx="5887440" cy="1002960"/>
          </a:xfrm>
          <a:prstGeom prst="rect">
            <a:avLst/>
          </a:prstGeom>
          <a:noFill/>
          <a:ln w="0">
            <a:noFill/>
          </a:ln>
        </p:spPr>
        <p:txBody>
          <a:bodyPr>
            <a:noAutofit/>
          </a:bodyPr>
          <a:p>
            <a:pPr>
              <a:lnSpc>
                <a:spcPct val="100000"/>
              </a:lnSpc>
            </a:pPr>
            <a:r>
              <a:rPr b="1" lang="en-US" sz="4200" spc="-1" strike="noStrike">
                <a:solidFill>
                  <a:srgbClr val="ebebeb"/>
                </a:solidFill>
                <a:latin typeface="Century Gothic"/>
              </a:rPr>
              <a:t>‘</a:t>
            </a:r>
            <a:r>
              <a:rPr b="1" lang="en-US" sz="4200" spc="-1" strike="noStrike">
                <a:solidFill>
                  <a:srgbClr val="ebebeb"/>
                </a:solidFill>
                <a:latin typeface="Century Gothic"/>
              </a:rPr>
              <a:t>this’ pointer:</a:t>
            </a:r>
            <a:endParaRPr b="0" lang="en-US" sz="4200" spc="-1" strike="noStrike">
              <a:solidFill>
                <a:srgbClr val="ffffff"/>
              </a:solidFill>
              <a:latin typeface="Century Gothic"/>
            </a:endParaRPr>
          </a:p>
        </p:txBody>
      </p:sp>
      <p:sp>
        <p:nvSpPr>
          <p:cNvPr id="305" name="TextBox 2"/>
          <p:cNvSpPr/>
          <p:nvPr/>
        </p:nvSpPr>
        <p:spPr>
          <a:xfrm>
            <a:off x="1020960" y="1393920"/>
            <a:ext cx="6542640" cy="2559240"/>
          </a:xfrm>
          <a:prstGeom prst="rect">
            <a:avLst/>
          </a:prstGeom>
          <a:noFill/>
          <a:ln w="0">
            <a:noFill/>
          </a:ln>
        </p:spPr>
        <p:style>
          <a:lnRef idx="0"/>
          <a:fillRef idx="0"/>
          <a:effectRef idx="0"/>
          <a:fontRef idx="minor"/>
        </p:style>
        <p:txBody>
          <a:bodyPr lIns="90000" rIns="90000" tIns="45000" bIns="45000">
            <a:spAutoFit/>
          </a:bodyPr>
          <a:p>
            <a:pPr marL="285840" indent="-285480">
              <a:lnSpc>
                <a:spcPct val="100000"/>
              </a:lnSpc>
              <a:buClr>
                <a:srgbClr val="ffffff"/>
              </a:buClr>
              <a:buFont typeface="Arial"/>
              <a:buChar char="•"/>
            </a:pPr>
            <a:r>
              <a:rPr b="0" lang="en-US" sz="1800" spc="-1" strike="noStrike">
                <a:solidFill>
                  <a:srgbClr val="ffffff"/>
                </a:solidFill>
                <a:latin typeface="72 Light"/>
              </a:rPr>
              <a:t>The ‘this’ pointer is passed as an implicit argument that is a pointer to the invoking object.</a:t>
            </a:r>
            <a:endParaRPr b="0" lang="en-IN" sz="1800" spc="-1" strike="noStrike">
              <a:latin typeface="Arial"/>
            </a:endParaRPr>
          </a:p>
          <a:p>
            <a:pPr marL="285840" indent="-285480">
              <a:lnSpc>
                <a:spcPct val="100000"/>
              </a:lnSpc>
              <a:buClr>
                <a:srgbClr val="ffffff"/>
              </a:buClr>
              <a:buFont typeface="Arial"/>
              <a:buChar char="•"/>
            </a:pPr>
            <a:r>
              <a:rPr b="0" lang="en-US" sz="1800" spc="-1" strike="noStrike">
                <a:solidFill>
                  <a:srgbClr val="ffffff"/>
                </a:solidFill>
                <a:latin typeface="72 Light"/>
              </a:rPr>
              <a:t>When a member function is called , it is automatically passed this argument</a:t>
            </a:r>
            <a:endParaRPr b="0" lang="en-IN" sz="1800" spc="-1" strike="noStrike">
              <a:latin typeface="Arial"/>
            </a:endParaRPr>
          </a:p>
          <a:p>
            <a:pPr marL="285840" indent="-285480">
              <a:lnSpc>
                <a:spcPct val="100000"/>
              </a:lnSpc>
              <a:buClr>
                <a:srgbClr val="ffffff"/>
              </a:buClr>
              <a:buFont typeface="Arial"/>
              <a:buChar char="•"/>
            </a:pPr>
            <a:r>
              <a:rPr b="0" lang="en-US" sz="1800" spc="-1" strike="noStrike">
                <a:solidFill>
                  <a:srgbClr val="ffffff"/>
                </a:solidFill>
                <a:latin typeface="72 Light"/>
              </a:rPr>
              <a:t>Here is an example:</a:t>
            </a:r>
            <a:endParaRPr b="0" lang="en-IN" sz="1800" spc="-1" strike="noStrike">
              <a:latin typeface="Arial"/>
            </a:endParaRPr>
          </a:p>
          <a:p>
            <a:pPr lvl="1" marL="743040" indent="-285480">
              <a:lnSpc>
                <a:spcPct val="100000"/>
              </a:lnSpc>
              <a:buClr>
                <a:srgbClr val="ffffff"/>
              </a:buClr>
              <a:buFont typeface="Arial"/>
              <a:buChar char="•"/>
            </a:pPr>
            <a:r>
              <a:rPr b="0" lang="en-US" sz="1800" spc="-1" strike="noStrike">
                <a:solidFill>
                  <a:srgbClr val="ffffff"/>
                </a:solidFill>
                <a:latin typeface="72 Light"/>
              </a:rPr>
              <a:t>Here the </a:t>
            </a:r>
            <a:r>
              <a:rPr b="0" lang="en-US" sz="1800" spc="-1" strike="noStrike" u="sng">
                <a:solidFill>
                  <a:srgbClr val="ffffff"/>
                </a:solidFill>
                <a:uFillTx/>
                <a:latin typeface="72 Light"/>
              </a:rPr>
              <a:t>b = base </a:t>
            </a:r>
            <a:r>
              <a:rPr b="0" lang="en-US" sz="1800" spc="-1" strike="noStrike">
                <a:solidFill>
                  <a:srgbClr val="ffffff"/>
                </a:solidFill>
                <a:latin typeface="72 Light"/>
              </a:rPr>
              <a:t>can be replaced as </a:t>
            </a:r>
            <a:endParaRPr b="0" lang="en-IN" sz="1800" spc="-1" strike="noStrike">
              <a:latin typeface="Arial"/>
            </a:endParaRPr>
          </a:p>
          <a:p>
            <a:pPr marL="457200">
              <a:lnSpc>
                <a:spcPct val="100000"/>
              </a:lnSpc>
            </a:pPr>
            <a:r>
              <a:rPr b="0" lang="en-US" sz="1800" spc="-1" strike="noStrike">
                <a:solidFill>
                  <a:srgbClr val="ffffff"/>
                </a:solidFill>
                <a:latin typeface="72 Light"/>
              </a:rPr>
              <a:t>    </a:t>
            </a:r>
            <a:r>
              <a:rPr b="0" lang="en-US" sz="1800" spc="-1" strike="noStrike" u="sng">
                <a:solidFill>
                  <a:srgbClr val="ffffff"/>
                </a:solidFill>
                <a:uFillTx/>
                <a:latin typeface="72 Light"/>
              </a:rPr>
              <a:t>this-&gt;b = base</a:t>
            </a:r>
            <a:endParaRPr b="0" lang="en-IN" sz="1800" spc="-1" strike="noStrike">
              <a:latin typeface="Arial"/>
            </a:endParaRPr>
          </a:p>
          <a:p>
            <a:pPr lvl="1" marL="743040" indent="-285480">
              <a:lnSpc>
                <a:spcPct val="100000"/>
              </a:lnSpc>
              <a:buClr>
                <a:srgbClr val="ffffff"/>
              </a:buClr>
              <a:buFont typeface="Arial"/>
              <a:buChar char="•"/>
            </a:pPr>
            <a:r>
              <a:rPr b="0" lang="en-IN" sz="1800" spc="-1" strike="noStrike">
                <a:solidFill>
                  <a:srgbClr val="ffffff"/>
                </a:solidFill>
                <a:latin typeface="72 Light"/>
              </a:rPr>
              <a:t>Likewise, we can do this: </a:t>
            </a:r>
            <a:endParaRPr b="0" lang="en-IN" sz="1800" spc="-1" strike="noStrike">
              <a:latin typeface="Arial"/>
            </a:endParaRPr>
          </a:p>
          <a:p>
            <a:pPr>
              <a:lnSpc>
                <a:spcPct val="100000"/>
              </a:lnSpc>
            </a:pPr>
            <a:endParaRPr b="0" lang="en-IN" sz="1800" spc="-1" strike="noStrike">
              <a:latin typeface="Arial"/>
            </a:endParaRPr>
          </a:p>
        </p:txBody>
      </p:sp>
      <p:pic>
        <p:nvPicPr>
          <p:cNvPr id="306" name="Picture 4" descr=""/>
          <p:cNvPicPr/>
          <p:nvPr/>
        </p:nvPicPr>
        <p:blipFill>
          <a:blip r:embed="rId1"/>
          <a:stretch/>
        </p:blipFill>
        <p:spPr>
          <a:xfrm>
            <a:off x="8119080" y="674280"/>
            <a:ext cx="3676680" cy="5810760"/>
          </a:xfrm>
          <a:prstGeom prst="rect">
            <a:avLst/>
          </a:prstGeom>
          <a:ln w="0">
            <a:noFill/>
          </a:ln>
        </p:spPr>
      </p:pic>
      <p:pic>
        <p:nvPicPr>
          <p:cNvPr id="307" name="Picture 6" descr=""/>
          <p:cNvPicPr/>
          <p:nvPr/>
        </p:nvPicPr>
        <p:blipFill>
          <a:blip r:embed="rId2"/>
          <a:stretch/>
        </p:blipFill>
        <p:spPr>
          <a:xfrm>
            <a:off x="2084760" y="3873240"/>
            <a:ext cx="5038920" cy="1590480"/>
          </a:xfrm>
          <a:prstGeom prst="rect">
            <a:avLst/>
          </a:prstGeom>
          <a:ln w="0">
            <a:noFill/>
          </a:ln>
        </p:spPr>
      </p:pic>
      <p:sp>
        <p:nvSpPr>
          <p:cNvPr id="308" name="TextBox 7"/>
          <p:cNvSpPr/>
          <p:nvPr/>
        </p:nvSpPr>
        <p:spPr>
          <a:xfrm>
            <a:off x="2503440" y="5544720"/>
            <a:ext cx="435780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72 Light"/>
              </a:rPr>
              <a:t>Still the output will be same.</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Title 1"/>
          <p:cNvSpPr txBox="1"/>
          <p:nvPr/>
        </p:nvSpPr>
        <p:spPr>
          <a:xfrm>
            <a:off x="646200" y="452880"/>
            <a:ext cx="9404280" cy="1400040"/>
          </a:xfrm>
          <a:prstGeom prst="rect">
            <a:avLst/>
          </a:prstGeom>
          <a:noFill/>
          <a:ln w="0">
            <a:noFill/>
          </a:ln>
        </p:spPr>
        <p:txBody>
          <a:bodyPr>
            <a:noAutofit/>
          </a:bodyPr>
          <a:p>
            <a:pPr>
              <a:lnSpc>
                <a:spcPct val="100000"/>
              </a:lnSpc>
            </a:pPr>
            <a:r>
              <a:rPr b="0" lang="en-US" sz="4200" spc="-1" strike="noStrike">
                <a:solidFill>
                  <a:srgbClr val="ebebeb"/>
                </a:solidFill>
                <a:latin typeface="Century Gothic"/>
              </a:rPr>
              <a:t>Friend Function:</a:t>
            </a:r>
            <a:endParaRPr b="0" lang="en-US" sz="4200" spc="-1" strike="noStrike">
              <a:solidFill>
                <a:srgbClr val="ffffff"/>
              </a:solidFill>
              <a:latin typeface="Century Gothic"/>
            </a:endParaRPr>
          </a:p>
        </p:txBody>
      </p:sp>
      <p:sp>
        <p:nvSpPr>
          <p:cNvPr id="310" name="TextBox 2"/>
          <p:cNvSpPr/>
          <p:nvPr/>
        </p:nvSpPr>
        <p:spPr>
          <a:xfrm>
            <a:off x="1003320" y="1396080"/>
            <a:ext cx="6808680" cy="2010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Century Gothic"/>
              </a:rPr>
              <a:t>Has access to all the private and protected members of that class.</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ffffff"/>
                </a:solidFill>
                <a:latin typeface="Century Gothic"/>
              </a:rPr>
              <a:t>Need to declare the function prototype in that particular class with the keyword ‘friend’</a:t>
            </a:r>
            <a:endParaRPr b="0" lang="en-IN" sz="1800" spc="-1" strike="noStrike">
              <a:latin typeface="Arial"/>
            </a:endParaRPr>
          </a:p>
          <a:p>
            <a:pPr>
              <a:lnSpc>
                <a:spcPct val="100000"/>
              </a:lnSpc>
            </a:pPr>
            <a:endParaRPr b="0" lang="en-IN" sz="1800" spc="-1" strike="noStrike">
              <a:latin typeface="Arial"/>
            </a:endParaRPr>
          </a:p>
          <a:p>
            <a:pPr>
              <a:lnSpc>
                <a:spcPct val="100000"/>
              </a:lnSpc>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Title 1"/>
          <p:cNvSpPr/>
          <p:nvPr/>
        </p:nvSpPr>
        <p:spPr>
          <a:xfrm>
            <a:off x="878400" y="1075680"/>
            <a:ext cx="4483440" cy="868320"/>
          </a:xfrm>
          <a:prstGeom prst="rect">
            <a:avLst/>
          </a:prstGeom>
          <a:noFill/>
          <a:ln w="0">
            <a:noFill/>
          </a:ln>
        </p:spPr>
        <p:style>
          <a:lnRef idx="0"/>
          <a:fillRef idx="0"/>
          <a:effectRef idx="0"/>
          <a:fontRef idx="minor"/>
        </p:style>
        <p:txBody>
          <a:bodyPr>
            <a:noAutofit/>
          </a:bodyPr>
          <a:p>
            <a:pPr>
              <a:lnSpc>
                <a:spcPct val="100000"/>
              </a:lnSpc>
            </a:pPr>
            <a:r>
              <a:rPr b="1" lang="en-US" sz="4200" spc="-1" strike="noStrike">
                <a:solidFill>
                  <a:srgbClr val="ebebeb"/>
                </a:solidFill>
                <a:latin typeface="Century Gothic"/>
              </a:rPr>
              <a:t>Friend Class:</a:t>
            </a:r>
            <a:endParaRPr b="0" lang="en-IN" sz="4200" spc="-1" strike="noStrike">
              <a:latin typeface="Arial"/>
            </a:endParaRPr>
          </a:p>
        </p:txBody>
      </p:sp>
      <p:sp>
        <p:nvSpPr>
          <p:cNvPr id="312" name="TextBox 3"/>
          <p:cNvSpPr/>
          <p:nvPr/>
        </p:nvSpPr>
        <p:spPr>
          <a:xfrm>
            <a:off x="1261800" y="2176560"/>
            <a:ext cx="4374720" cy="3107880"/>
          </a:xfrm>
          <a:prstGeom prst="rect">
            <a:avLst/>
          </a:prstGeom>
          <a:noFill/>
          <a:ln w="0">
            <a:noFill/>
          </a:ln>
        </p:spPr>
        <p:style>
          <a:lnRef idx="0"/>
          <a:fillRef idx="0"/>
          <a:effectRef idx="0"/>
          <a:fontRef idx="minor"/>
        </p:style>
        <p:txBody>
          <a:bodyPr lIns="90000" rIns="90000" tIns="45000" bIns="45000">
            <a:spAutoFit/>
          </a:bodyPr>
          <a:p>
            <a:pPr marL="285840" indent="-285480" algn="just">
              <a:lnSpc>
                <a:spcPct val="100000"/>
              </a:lnSpc>
              <a:buClr>
                <a:srgbClr val="ffffff"/>
              </a:buClr>
              <a:buFont typeface="Arial"/>
              <a:buChar char="•"/>
            </a:pPr>
            <a:r>
              <a:rPr b="0" lang="en-US" sz="1800" spc="-1" strike="noStrike">
                <a:solidFill>
                  <a:srgbClr val="ffffff"/>
                </a:solidFill>
                <a:latin typeface="72 Light"/>
              </a:rPr>
              <a:t>Same as friend functions this class also access to all the private and protected members it is friend of.</a:t>
            </a:r>
            <a:endParaRPr b="0" lang="en-IN" sz="1800" spc="-1" strike="noStrike">
              <a:latin typeface="Arial"/>
            </a:endParaRPr>
          </a:p>
          <a:p>
            <a:pPr algn="just">
              <a:lnSpc>
                <a:spcPct val="100000"/>
              </a:lnSpc>
            </a:pPr>
            <a:endParaRPr b="0" lang="en-IN" sz="1800" spc="-1" strike="noStrike">
              <a:latin typeface="Arial"/>
            </a:endParaRPr>
          </a:p>
          <a:p>
            <a:pPr marL="285840" indent="-285480" algn="just">
              <a:lnSpc>
                <a:spcPct val="100000"/>
              </a:lnSpc>
              <a:buClr>
                <a:srgbClr val="ffffff"/>
              </a:buClr>
              <a:buFont typeface="Arial"/>
              <a:buChar char="•"/>
            </a:pPr>
            <a:r>
              <a:rPr b="0" lang="en-US" sz="1800" spc="-1" strike="noStrike">
                <a:solidFill>
                  <a:srgbClr val="ffffff"/>
                </a:solidFill>
                <a:latin typeface="72 Light"/>
              </a:rPr>
              <a:t>Need to be declared using ‘friend’ preceding the class name</a:t>
            </a:r>
            <a:endParaRPr b="0" lang="en-IN" sz="1800" spc="-1" strike="noStrike">
              <a:latin typeface="Arial"/>
            </a:endParaRPr>
          </a:p>
          <a:p>
            <a:pPr algn="just">
              <a:lnSpc>
                <a:spcPct val="100000"/>
              </a:lnSpc>
            </a:pPr>
            <a:endParaRPr b="0" lang="en-IN" sz="1800" spc="-1" strike="noStrike">
              <a:latin typeface="Arial"/>
            </a:endParaRPr>
          </a:p>
          <a:p>
            <a:pPr marL="285840" indent="-285480" algn="just">
              <a:lnSpc>
                <a:spcPct val="100000"/>
              </a:lnSpc>
              <a:buClr>
                <a:srgbClr val="ffffff"/>
              </a:buClr>
              <a:buFont typeface="Arial"/>
              <a:buChar char="•"/>
            </a:pPr>
            <a:r>
              <a:rPr b="0" lang="en-US" sz="1800" spc="-1" strike="noStrike">
                <a:solidFill>
                  <a:srgbClr val="ffffff"/>
                </a:solidFill>
                <a:latin typeface="72 Light"/>
              </a:rPr>
              <a:t>This makes the class declared inside the other class its friend function. Here the ‘Min’ class is the friend of ‘TwoValues’ class.</a:t>
            </a:r>
            <a:endParaRPr b="0" lang="en-IN" sz="1800" spc="-1" strike="noStrike">
              <a:latin typeface="Arial"/>
            </a:endParaRPr>
          </a:p>
        </p:txBody>
      </p:sp>
      <p:pic>
        <p:nvPicPr>
          <p:cNvPr id="313" name="Picture 5" descr=""/>
          <p:cNvPicPr/>
          <p:nvPr/>
        </p:nvPicPr>
        <p:blipFill>
          <a:blip r:embed="rId1"/>
          <a:stretch/>
        </p:blipFill>
        <p:spPr>
          <a:xfrm>
            <a:off x="6324480" y="1298520"/>
            <a:ext cx="4837680" cy="539208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Title 1"/>
          <p:cNvSpPr txBox="1"/>
          <p:nvPr/>
        </p:nvSpPr>
        <p:spPr>
          <a:xfrm>
            <a:off x="646200" y="452880"/>
            <a:ext cx="9404280" cy="1400040"/>
          </a:xfrm>
          <a:prstGeom prst="rect">
            <a:avLst/>
          </a:prstGeom>
          <a:noFill/>
          <a:ln w="0">
            <a:noFill/>
          </a:ln>
        </p:spPr>
        <p:txBody>
          <a:bodyPr>
            <a:noAutofit/>
          </a:bodyPr>
          <a:p>
            <a:pPr>
              <a:lnSpc>
                <a:spcPct val="100000"/>
              </a:lnSpc>
            </a:pPr>
            <a:r>
              <a:rPr b="1" lang="en-US" sz="4200" spc="-1" strike="noStrike">
                <a:solidFill>
                  <a:srgbClr val="ebebeb"/>
                </a:solidFill>
                <a:latin typeface="Century Gothic"/>
              </a:rPr>
              <a:t>Inline Functions:</a:t>
            </a:r>
            <a:endParaRPr b="0" lang="en-US" sz="4200" spc="-1" strike="noStrike">
              <a:solidFill>
                <a:srgbClr val="ffffff"/>
              </a:solidFill>
              <a:latin typeface="Century Gothic"/>
            </a:endParaRPr>
          </a:p>
        </p:txBody>
      </p:sp>
      <p:sp>
        <p:nvSpPr>
          <p:cNvPr id="315" name="TextBox 2"/>
          <p:cNvSpPr/>
          <p:nvPr/>
        </p:nvSpPr>
        <p:spPr>
          <a:xfrm>
            <a:off x="1154160" y="1926360"/>
            <a:ext cx="6693480" cy="11876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Century Gothic"/>
              </a:rPr>
              <a:t>Functions that precede with the keyword ‘inline’, the compiler takes that definition of that function and replaces the function call with the whole code that’s written as the function body.</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Title 1"/>
          <p:cNvSpPr/>
          <p:nvPr/>
        </p:nvSpPr>
        <p:spPr>
          <a:xfrm>
            <a:off x="537480" y="2684160"/>
            <a:ext cx="4453560" cy="1074240"/>
          </a:xfrm>
          <a:prstGeom prst="rect">
            <a:avLst/>
          </a:prstGeom>
          <a:noFill/>
          <a:ln w="0">
            <a:noFill/>
          </a:ln>
        </p:spPr>
        <p:style>
          <a:lnRef idx="0"/>
          <a:fillRef idx="0"/>
          <a:effectRef idx="0"/>
          <a:fontRef idx="minor"/>
        </p:style>
        <p:txBody>
          <a:bodyPr>
            <a:noAutofit/>
          </a:bodyPr>
          <a:p>
            <a:pPr>
              <a:lnSpc>
                <a:spcPct val="100000"/>
              </a:lnSpc>
            </a:pPr>
            <a:r>
              <a:rPr b="1" lang="en-US" sz="4200" spc="-1" strike="noStrike">
                <a:solidFill>
                  <a:srgbClr val="ebebeb"/>
                </a:solidFill>
                <a:latin typeface="Century Gothic"/>
              </a:rPr>
              <a:t>Encapsulation</a:t>
            </a:r>
            <a:endParaRPr b="0" lang="en-IN" sz="4200" spc="-1" strike="noStrike">
              <a:latin typeface="Arial"/>
            </a:endParaRPr>
          </a:p>
        </p:txBody>
      </p:sp>
      <p:pic>
        <p:nvPicPr>
          <p:cNvPr id="317" name="Picture 4" descr=""/>
          <p:cNvPicPr/>
          <p:nvPr/>
        </p:nvPicPr>
        <p:blipFill>
          <a:blip r:embed="rId1"/>
          <a:stretch/>
        </p:blipFill>
        <p:spPr>
          <a:xfrm>
            <a:off x="4726440" y="281520"/>
            <a:ext cx="5632920" cy="629460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Title 1"/>
          <p:cNvSpPr txBox="1"/>
          <p:nvPr/>
        </p:nvSpPr>
        <p:spPr>
          <a:xfrm>
            <a:off x="3676680" y="621720"/>
            <a:ext cx="4453560" cy="1074240"/>
          </a:xfrm>
          <a:prstGeom prst="rect">
            <a:avLst/>
          </a:prstGeom>
          <a:noFill/>
          <a:ln w="0">
            <a:noFill/>
          </a:ln>
        </p:spPr>
        <p:txBody>
          <a:bodyPr>
            <a:noAutofit/>
          </a:bodyPr>
          <a:p>
            <a:pPr>
              <a:lnSpc>
                <a:spcPct val="100000"/>
              </a:lnSpc>
            </a:pPr>
            <a:r>
              <a:rPr b="1" lang="en-US" sz="4200" spc="-1" strike="noStrike">
                <a:solidFill>
                  <a:srgbClr val="ebebeb"/>
                </a:solidFill>
                <a:latin typeface="Century Gothic"/>
              </a:rPr>
              <a:t>Encapsulation</a:t>
            </a:r>
            <a:endParaRPr b="0" lang="en-US" sz="4200" spc="-1" strike="noStrike">
              <a:solidFill>
                <a:srgbClr val="ffffff"/>
              </a:solidFill>
              <a:latin typeface="Century Gothic"/>
            </a:endParaRPr>
          </a:p>
        </p:txBody>
      </p:sp>
      <p:sp>
        <p:nvSpPr>
          <p:cNvPr id="319" name="TextBox 2"/>
          <p:cNvSpPr/>
          <p:nvPr/>
        </p:nvSpPr>
        <p:spPr>
          <a:xfrm>
            <a:off x="646200" y="1696320"/>
            <a:ext cx="10514880" cy="4359240"/>
          </a:xfrm>
          <a:prstGeom prst="rect">
            <a:avLst/>
          </a:prstGeom>
          <a:noFill/>
          <a:ln w="0">
            <a:noFill/>
          </a:ln>
        </p:spPr>
        <p:style>
          <a:lnRef idx="0"/>
          <a:fillRef idx="0"/>
          <a:effectRef idx="0"/>
          <a:fontRef idx="minor"/>
        </p:style>
        <p:txBody>
          <a:bodyPr lIns="90000" rIns="90000" tIns="45000" bIns="45000">
            <a:spAutoFit/>
          </a:bodyPr>
          <a:p>
            <a:pPr algn="just">
              <a:lnSpc>
                <a:spcPct val="100000"/>
              </a:lnSpc>
            </a:pPr>
            <a:r>
              <a:rPr b="0" lang="en-US" sz="2000" spc="-1" strike="noStrike">
                <a:solidFill>
                  <a:srgbClr val="ffffff"/>
                </a:solidFill>
                <a:latin typeface="Nunito"/>
              </a:rPr>
              <a:t>Encapsulation is defined as binding together the data(variables) and the functions(methods) that manipulate them.</a:t>
            </a:r>
            <a:endParaRPr b="0" lang="en-IN" sz="2000" spc="-1" strike="noStrike">
              <a:latin typeface="Arial"/>
            </a:endParaRPr>
          </a:p>
          <a:p>
            <a:pPr algn="just">
              <a:lnSpc>
                <a:spcPct val="100000"/>
              </a:lnSpc>
            </a:pPr>
            <a:endParaRPr b="0" lang="en-IN" sz="2000" spc="-1" strike="noStrike">
              <a:latin typeface="Arial"/>
            </a:endParaRPr>
          </a:p>
          <a:p>
            <a:pPr algn="just">
              <a:lnSpc>
                <a:spcPct val="100000"/>
              </a:lnSpc>
            </a:pPr>
            <a:r>
              <a:rPr b="0" lang="en-US" sz="2000" spc="-1" strike="noStrike">
                <a:solidFill>
                  <a:srgbClr val="ffffff"/>
                </a:solidFill>
                <a:latin typeface="Nunito"/>
              </a:rPr>
              <a:t>Two main features of Encapsulation: </a:t>
            </a:r>
            <a:endParaRPr b="0" lang="en-IN" sz="2000" spc="-1" strike="noStrike">
              <a:latin typeface="Arial"/>
            </a:endParaRPr>
          </a:p>
          <a:p>
            <a:pPr marL="343080" indent="-342720" algn="just">
              <a:lnSpc>
                <a:spcPct val="100000"/>
              </a:lnSpc>
              <a:buClr>
                <a:srgbClr val="ffffff"/>
              </a:buClr>
              <a:buFont typeface="Century Gothic"/>
              <a:buAutoNum type="arabicPeriod"/>
            </a:pPr>
            <a:r>
              <a:rPr b="1" lang="en-US" sz="2000" spc="-1" strike="noStrike">
                <a:solidFill>
                  <a:srgbClr val="ffffff"/>
                </a:solidFill>
                <a:latin typeface="Nunito"/>
              </a:rPr>
              <a:t>Data Protection: </a:t>
            </a:r>
            <a:r>
              <a:rPr b="0" lang="en-US" sz="2000" spc="-1" strike="noStrike">
                <a:solidFill>
                  <a:srgbClr val="ffffff"/>
                </a:solidFill>
                <a:latin typeface="Nunito"/>
              </a:rPr>
              <a:t>Encapsulation protects the internal state of an object by keeping its data members private. </a:t>
            </a:r>
            <a:endParaRPr b="0" lang="en-IN" sz="2000" spc="-1" strike="noStrike">
              <a:latin typeface="Arial"/>
            </a:endParaRPr>
          </a:p>
          <a:p>
            <a:pPr algn="just">
              <a:lnSpc>
                <a:spcPct val="100000"/>
              </a:lnSpc>
            </a:pPr>
            <a:endParaRPr b="0" lang="en-IN" sz="2000" spc="-1" strike="noStrike">
              <a:latin typeface="Arial"/>
            </a:endParaRPr>
          </a:p>
          <a:p>
            <a:pPr marL="343080" indent="-342720" algn="just">
              <a:lnSpc>
                <a:spcPct val="100000"/>
              </a:lnSpc>
              <a:buClr>
                <a:srgbClr val="ffffff"/>
              </a:buClr>
              <a:buFont typeface="Century Gothic"/>
              <a:buAutoNum type="arabicPeriod"/>
            </a:pPr>
            <a:r>
              <a:rPr b="1" lang="en-US" sz="2000" spc="-1" strike="noStrike">
                <a:solidFill>
                  <a:srgbClr val="ffffff"/>
                </a:solidFill>
                <a:latin typeface="Nunito"/>
              </a:rPr>
              <a:t>Information Hiding: </a:t>
            </a:r>
            <a:r>
              <a:rPr b="0" lang="en-US" sz="2000" spc="-1" strike="noStrike">
                <a:solidFill>
                  <a:srgbClr val="ffffff"/>
                </a:solidFill>
                <a:latin typeface="Nunito"/>
              </a:rPr>
              <a:t>Encapsulation hides the internal implementation details of a class from external code.  </a:t>
            </a:r>
            <a:endParaRPr b="0" lang="en-IN" sz="2000" spc="-1" strike="noStrike">
              <a:latin typeface="Arial"/>
            </a:endParaRPr>
          </a:p>
          <a:p>
            <a:pPr algn="just">
              <a:lnSpc>
                <a:spcPct val="100000"/>
              </a:lnSpc>
            </a:pPr>
            <a:endParaRPr b="0" lang="en-IN" sz="2000" spc="-1" strike="noStrike">
              <a:latin typeface="Arial"/>
            </a:endParaRPr>
          </a:p>
          <a:p>
            <a:pPr algn="just">
              <a:lnSpc>
                <a:spcPct val="100000"/>
              </a:lnSpc>
            </a:pPr>
            <a:r>
              <a:rPr b="0" lang="en-US" sz="2000" spc="-1" strike="noStrike">
                <a:solidFill>
                  <a:srgbClr val="ffffff"/>
                </a:solidFill>
                <a:latin typeface="Nunito"/>
              </a:rPr>
              <a:t>In C++, encapsulation is enabled using </a:t>
            </a:r>
            <a:r>
              <a:rPr b="1" lang="en-US" sz="2000" spc="-1" strike="noStrike">
                <a:solidFill>
                  <a:srgbClr val="ffffff"/>
                </a:solidFill>
                <a:latin typeface="Nunito"/>
              </a:rPr>
              <a:t>getters</a:t>
            </a:r>
            <a:r>
              <a:rPr b="0" lang="en-US" sz="2000" spc="-1" strike="noStrike">
                <a:solidFill>
                  <a:srgbClr val="ffffff"/>
                </a:solidFill>
                <a:latin typeface="Nunito"/>
              </a:rPr>
              <a:t>(read value), </a:t>
            </a:r>
            <a:r>
              <a:rPr b="1" lang="en-US" sz="2000" spc="-1" strike="noStrike">
                <a:solidFill>
                  <a:srgbClr val="ffffff"/>
                </a:solidFill>
                <a:latin typeface="Nunito"/>
              </a:rPr>
              <a:t>setters</a:t>
            </a:r>
            <a:r>
              <a:rPr b="0" lang="en-US" sz="2000" spc="-1" strike="noStrike">
                <a:solidFill>
                  <a:srgbClr val="ffffff"/>
                </a:solidFill>
                <a:latin typeface="Nunito"/>
              </a:rPr>
              <a:t>(write value) and </a:t>
            </a:r>
            <a:r>
              <a:rPr b="1" lang="en-US" sz="2000" spc="-1" strike="noStrike">
                <a:solidFill>
                  <a:srgbClr val="ffffff"/>
                </a:solidFill>
                <a:latin typeface="Nunito"/>
              </a:rPr>
              <a:t>access modifiers</a:t>
            </a:r>
            <a:r>
              <a:rPr b="0" lang="en-US" sz="2000" spc="-1" strike="noStrike">
                <a:solidFill>
                  <a:srgbClr val="ffffff"/>
                </a:solidFill>
                <a:latin typeface="Nunito"/>
              </a:rPr>
              <a:t>.</a:t>
            </a:r>
            <a:endParaRPr b="0" lang="en-IN" sz="2000" spc="-1" strike="noStrike">
              <a:latin typeface="Arial"/>
            </a:endParaRPr>
          </a:p>
          <a:p>
            <a:pPr algn="just">
              <a:lnSpc>
                <a:spcPct val="100000"/>
              </a:lnSpc>
            </a:pPr>
            <a:endParaRPr b="0" lang="en-IN" sz="2000" spc="-1" strike="noStrike">
              <a:latin typeface="Arial"/>
            </a:endParaRPr>
          </a:p>
          <a:p>
            <a:pPr algn="just">
              <a:lnSpc>
                <a:spcPct val="100000"/>
              </a:lnSpc>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Title 1"/>
          <p:cNvSpPr txBox="1"/>
          <p:nvPr/>
        </p:nvSpPr>
        <p:spPr>
          <a:xfrm>
            <a:off x="847800" y="788400"/>
            <a:ext cx="5391720" cy="710280"/>
          </a:xfrm>
          <a:prstGeom prst="rect">
            <a:avLst/>
          </a:prstGeom>
          <a:noFill/>
          <a:ln w="0">
            <a:noFill/>
          </a:ln>
        </p:spPr>
        <p:txBody>
          <a:bodyPr>
            <a:noAutofit/>
          </a:bodyPr>
          <a:p>
            <a:pPr>
              <a:lnSpc>
                <a:spcPct val="100000"/>
              </a:lnSpc>
            </a:pPr>
            <a:r>
              <a:rPr b="1" lang="en-US" sz="4200" spc="-1" strike="noStrike">
                <a:solidFill>
                  <a:srgbClr val="ebebeb"/>
                </a:solidFill>
                <a:latin typeface="Century Gothic"/>
              </a:rPr>
              <a:t>ACCESS MODIFIERS</a:t>
            </a:r>
            <a:endParaRPr b="0" lang="en-US" sz="4200" spc="-1" strike="noStrike">
              <a:solidFill>
                <a:srgbClr val="ffffff"/>
              </a:solidFill>
              <a:latin typeface="Century Gothic"/>
            </a:endParaRPr>
          </a:p>
        </p:txBody>
      </p:sp>
      <p:pic>
        <p:nvPicPr>
          <p:cNvPr id="321" name="Picture 4" descr=""/>
          <p:cNvPicPr/>
          <p:nvPr/>
        </p:nvPicPr>
        <p:blipFill>
          <a:blip r:embed="rId1"/>
          <a:stretch/>
        </p:blipFill>
        <p:spPr>
          <a:xfrm>
            <a:off x="6983280" y="0"/>
            <a:ext cx="5096520" cy="6465240"/>
          </a:xfrm>
          <a:prstGeom prst="rect">
            <a:avLst/>
          </a:prstGeom>
          <a:ln w="0">
            <a:noFill/>
          </a:ln>
        </p:spPr>
      </p:pic>
      <p:sp>
        <p:nvSpPr>
          <p:cNvPr id="322" name="Rectangle 7"/>
          <p:cNvSpPr/>
          <p:nvPr/>
        </p:nvSpPr>
        <p:spPr>
          <a:xfrm>
            <a:off x="8229600" y="6071040"/>
            <a:ext cx="3727440" cy="309600"/>
          </a:xfrm>
          <a:prstGeom prst="rect">
            <a:avLst/>
          </a:prstGeom>
          <a:noFill/>
          <a:ln cap="rnd" w="38100">
            <a:solidFill>
              <a:srgbClr val="ffc000"/>
            </a:solidFill>
            <a:round/>
          </a:ln>
        </p:spPr>
        <p:style>
          <a:lnRef idx="2">
            <a:schemeClr val="accent1">
              <a:shade val="15000"/>
            </a:schemeClr>
          </a:lnRef>
          <a:fillRef idx="1">
            <a:schemeClr val="accent1"/>
          </a:fillRef>
          <a:effectRef idx="0">
            <a:schemeClr val="accent1"/>
          </a:effectRef>
          <a:fontRef idx="minor"/>
        </p:style>
      </p:sp>
      <p:pic>
        <p:nvPicPr>
          <p:cNvPr id="323" name="Picture 4" descr="Encapsulation in C++ | Stepwise Instruction to Implement Encapsulation"/>
          <p:cNvPicPr/>
          <p:nvPr/>
        </p:nvPicPr>
        <p:blipFill>
          <a:blip r:embed="rId2"/>
          <a:stretch/>
        </p:blipFill>
        <p:spPr>
          <a:xfrm>
            <a:off x="315720" y="1766880"/>
            <a:ext cx="6667200" cy="3323880"/>
          </a:xfrm>
          <a:prstGeom prst="rect">
            <a:avLst/>
          </a:prstGeom>
          <a:ln cap="sq" w="88900">
            <a:solidFill>
              <a:srgbClr val="ffffff"/>
            </a:solidFill>
            <a:miter/>
          </a:ln>
          <a:effectLst>
            <a:outerShdw algn="tl" blurRad="55080" dir="5400000" dist="18000" rotWithShape="0">
              <a:srgbClr val="000000">
                <a:alpha val="40000"/>
              </a:srgbClr>
            </a:outerShdw>
          </a:effectLst>
          <a:scene3d>
            <a:camera prst="orthographicFront"/>
            <a:lightRig dir="t" rig="twoPt">
              <a:rot lat="0" lon="0" rev="7200000"/>
            </a:lightRig>
          </a:scene3d>
          <a:sp3d>
            <a:bevelT w="25400" h="19050"/>
            <a:contourClr>
              <a:srgbClr val="ffffff"/>
            </a:contourClr>
          </a:sp3d>
        </p:spPr>
      </p:pic>
      <p:sp>
        <p:nvSpPr>
          <p:cNvPr id="324" name="Straight Arrow Connector 6"/>
          <p:cNvSpPr/>
          <p:nvPr/>
        </p:nvSpPr>
        <p:spPr>
          <a:xfrm>
            <a:off x="2597400" y="4435920"/>
            <a:ext cx="5073480" cy="1789560"/>
          </a:xfrm>
          <a:custGeom>
            <a:avLst/>
            <a:gdLst/>
            <a:ahLst/>
            <a:rect l="l" t="t" r="r" b="b"/>
            <a:pathLst>
              <a:path w="21600" h="21600">
                <a:moveTo>
                  <a:pt x="0" y="0"/>
                </a:moveTo>
                <a:lnTo>
                  <a:pt x="21600" y="21600"/>
                </a:lnTo>
              </a:path>
            </a:pathLst>
          </a:custGeom>
          <a:noFill/>
          <a:ln cap="rnd" w="57150">
            <a:solidFill>
              <a:srgbClr val="ff0000"/>
            </a:solidFill>
            <a:round/>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Title 1"/>
          <p:cNvSpPr txBox="1"/>
          <p:nvPr/>
        </p:nvSpPr>
        <p:spPr>
          <a:xfrm>
            <a:off x="646200" y="452880"/>
            <a:ext cx="9404280" cy="1400040"/>
          </a:xfrm>
          <a:prstGeom prst="rect">
            <a:avLst/>
          </a:prstGeom>
          <a:noFill/>
          <a:ln w="0">
            <a:noFill/>
          </a:ln>
        </p:spPr>
        <p:txBody>
          <a:bodyPr>
            <a:noAutofit/>
          </a:bodyPr>
          <a:p>
            <a:endParaRPr b="0" lang="en-US" sz="1800" spc="-1" strike="noStrike">
              <a:solidFill>
                <a:srgbClr val="ffffff"/>
              </a:solidFill>
              <a:latin typeface="Century Gothic"/>
            </a:endParaRPr>
          </a:p>
        </p:txBody>
      </p:sp>
      <p:pic>
        <p:nvPicPr>
          <p:cNvPr id="326" name="Picture 2" descr=""/>
          <p:cNvPicPr/>
          <p:nvPr/>
        </p:nvPicPr>
        <p:blipFill>
          <a:blip r:embed="rId1"/>
          <a:stretch/>
        </p:blipFill>
        <p:spPr>
          <a:xfrm>
            <a:off x="600480" y="360000"/>
            <a:ext cx="10953720" cy="6117120"/>
          </a:xfrm>
          <a:prstGeom prst="rect">
            <a:avLst/>
          </a:prstGeom>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Title 1"/>
          <p:cNvSpPr txBox="1"/>
          <p:nvPr/>
        </p:nvSpPr>
        <p:spPr>
          <a:xfrm>
            <a:off x="678600" y="2777760"/>
            <a:ext cx="3402720" cy="951480"/>
          </a:xfrm>
          <a:prstGeom prst="rect">
            <a:avLst/>
          </a:prstGeom>
          <a:noFill/>
          <a:ln w="0">
            <a:noFill/>
          </a:ln>
        </p:spPr>
        <p:txBody>
          <a:bodyPr>
            <a:noAutofit/>
          </a:bodyPr>
          <a:p>
            <a:pPr>
              <a:lnSpc>
                <a:spcPct val="100000"/>
              </a:lnSpc>
            </a:pPr>
            <a:r>
              <a:rPr b="1" lang="en-IN" sz="4200" spc="-1" strike="noStrike">
                <a:solidFill>
                  <a:srgbClr val="ebebeb"/>
                </a:solidFill>
                <a:latin typeface="Century Gothic"/>
              </a:rPr>
              <a:t>Inheritance</a:t>
            </a:r>
            <a:endParaRPr b="0" lang="en-US" sz="4200" spc="-1" strike="noStrike">
              <a:solidFill>
                <a:srgbClr val="ffffff"/>
              </a:solidFill>
              <a:latin typeface="Century Gothic"/>
            </a:endParaRPr>
          </a:p>
        </p:txBody>
      </p:sp>
      <p:pic>
        <p:nvPicPr>
          <p:cNvPr id="328" name="Picture 4" descr=""/>
          <p:cNvPicPr/>
          <p:nvPr/>
        </p:nvPicPr>
        <p:blipFill>
          <a:blip r:embed="rId1"/>
          <a:stretch/>
        </p:blipFill>
        <p:spPr>
          <a:xfrm>
            <a:off x="4188960" y="171000"/>
            <a:ext cx="6601320" cy="651564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116" name="Picture 32" descr=""/>
          <p:cNvPicPr/>
          <p:nvPr/>
        </p:nvPicPr>
        <p:blipFill>
          <a:blip r:embed="rId2"/>
          <a:srcRect l="3610" t="0" r="0" b="0"/>
          <a:stretch/>
        </p:blipFill>
        <p:spPr>
          <a:xfrm>
            <a:off x="0" y="2669760"/>
            <a:ext cx="4036680" cy="4187880"/>
          </a:xfrm>
          <a:prstGeom prst="rect">
            <a:avLst/>
          </a:prstGeom>
          <a:ln w="0">
            <a:noFill/>
          </a:ln>
        </p:spPr>
      </p:pic>
      <p:pic>
        <p:nvPicPr>
          <p:cNvPr id="117" name="Picture 34" descr=""/>
          <p:cNvPicPr/>
          <p:nvPr/>
        </p:nvPicPr>
        <p:blipFill>
          <a:blip r:embed="rId3"/>
          <a:srcRect l="35647" t="0" r="0" b="0"/>
          <a:stretch/>
        </p:blipFill>
        <p:spPr>
          <a:xfrm>
            <a:off x="0" y="2892240"/>
            <a:ext cx="1522080" cy="2365200"/>
          </a:xfrm>
          <a:prstGeom prst="rect">
            <a:avLst/>
          </a:prstGeom>
          <a:ln w="0">
            <a:noFill/>
          </a:ln>
        </p:spPr>
      </p:pic>
      <p:sp>
        <p:nvSpPr>
          <p:cNvPr id="118" name="Oval 36"/>
          <p:cNvSpPr/>
          <p:nvPr/>
        </p:nvSpPr>
        <p:spPr>
          <a:xfrm>
            <a:off x="8609040" y="1676520"/>
            <a:ext cx="2819160" cy="2819160"/>
          </a:xfrm>
          <a:prstGeom prst="ellipse">
            <a:avLst/>
          </a:prstGeom>
          <a:gradFill rotWithShape="0">
            <a:gsLst>
              <a:gs pos="0">
                <a:srgbClr val="50b9c1">
                  <a:alpha val="7058"/>
                </a:srgbClr>
              </a:gs>
              <a:gs pos="100000">
                <a:srgbClr val="50b9c1">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119" name="Picture 38" descr=""/>
          <p:cNvPicPr/>
          <p:nvPr/>
        </p:nvPicPr>
        <p:blipFill>
          <a:blip r:embed="rId4"/>
          <a:srcRect l="0" t="28812" r="0" b="0"/>
          <a:stretch/>
        </p:blipFill>
        <p:spPr>
          <a:xfrm>
            <a:off x="7999560" y="0"/>
            <a:ext cx="1603080" cy="1141200"/>
          </a:xfrm>
          <a:prstGeom prst="rect">
            <a:avLst/>
          </a:prstGeom>
          <a:ln w="0">
            <a:noFill/>
          </a:ln>
        </p:spPr>
      </p:pic>
      <p:pic>
        <p:nvPicPr>
          <p:cNvPr id="120" name="Picture 40" descr=""/>
          <p:cNvPicPr/>
          <p:nvPr/>
        </p:nvPicPr>
        <p:blipFill>
          <a:blip r:embed="rId5"/>
          <a:srcRect l="0" t="0" r="0" b="23333"/>
          <a:stretch/>
        </p:blipFill>
        <p:spPr>
          <a:xfrm>
            <a:off x="8605800" y="6095880"/>
            <a:ext cx="993240" cy="761760"/>
          </a:xfrm>
          <a:prstGeom prst="rect">
            <a:avLst/>
          </a:prstGeom>
          <a:ln w="0">
            <a:noFill/>
          </a:ln>
        </p:spPr>
      </p:pic>
      <p:sp>
        <p:nvSpPr>
          <p:cNvPr id="121" name="Rectangle 42"/>
          <p:cNvSpPr/>
          <p:nvPr/>
        </p:nvSpPr>
        <p:spPr>
          <a:xfrm>
            <a:off x="10437840" y="0"/>
            <a:ext cx="685440" cy="114264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22" name="Title 1"/>
          <p:cNvSpPr txBox="1"/>
          <p:nvPr/>
        </p:nvSpPr>
        <p:spPr>
          <a:xfrm>
            <a:off x="419760" y="-136800"/>
            <a:ext cx="3448800" cy="2431080"/>
          </a:xfrm>
          <a:prstGeom prst="rect">
            <a:avLst/>
          </a:prstGeom>
          <a:noFill/>
          <a:ln w="0">
            <a:noFill/>
          </a:ln>
        </p:spPr>
        <p:txBody>
          <a:bodyPr anchor="b">
            <a:normAutofit/>
          </a:bodyPr>
          <a:p>
            <a:pPr>
              <a:lnSpc>
                <a:spcPct val="100000"/>
              </a:lnSpc>
            </a:pPr>
            <a:r>
              <a:rPr b="1" lang="en-US" sz="4200" spc="-1" strike="noStrike">
                <a:solidFill>
                  <a:srgbClr val="ebebeb"/>
                </a:solidFill>
                <a:latin typeface="Century Gothic"/>
              </a:rPr>
              <a:t>Variables </a:t>
            </a:r>
            <a:br/>
            <a:r>
              <a:rPr b="1" lang="en-US" sz="4200" spc="-1" strike="noStrike">
                <a:solidFill>
                  <a:srgbClr val="ebebeb"/>
                </a:solidFill>
                <a:latin typeface="Century Gothic"/>
              </a:rPr>
              <a:t>and </a:t>
            </a:r>
            <a:br/>
            <a:r>
              <a:rPr b="1" lang="en-US" sz="4200" spc="-1" strike="noStrike">
                <a:solidFill>
                  <a:srgbClr val="ebebeb"/>
                </a:solidFill>
                <a:latin typeface="Century Gothic"/>
              </a:rPr>
              <a:t>Data Types</a:t>
            </a:r>
            <a:endParaRPr b="0" lang="en-US" sz="4200" spc="-1" strike="noStrike">
              <a:solidFill>
                <a:srgbClr val="ffffff"/>
              </a:solidFill>
              <a:latin typeface="Century Gothic"/>
            </a:endParaRPr>
          </a:p>
        </p:txBody>
      </p:sp>
      <p:pic>
        <p:nvPicPr>
          <p:cNvPr id="123" name="Picture 16" descr=""/>
          <p:cNvPicPr/>
          <p:nvPr/>
        </p:nvPicPr>
        <p:blipFill>
          <a:blip r:embed="rId6"/>
          <a:stretch/>
        </p:blipFill>
        <p:spPr>
          <a:xfrm>
            <a:off x="4192560" y="468360"/>
            <a:ext cx="6016680" cy="3218760"/>
          </a:xfrm>
          <a:prstGeom prst="rect">
            <a:avLst/>
          </a:prstGeom>
          <a:ln w="0">
            <a:noFill/>
          </a:ln>
        </p:spPr>
      </p:pic>
      <p:sp>
        <p:nvSpPr>
          <p:cNvPr id="124" name="TextBox 18"/>
          <p:cNvSpPr/>
          <p:nvPr/>
        </p:nvSpPr>
        <p:spPr>
          <a:xfrm>
            <a:off x="863640" y="3952080"/>
            <a:ext cx="4968000" cy="24051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Bahnschrift SemiBold SemiConden"/>
              </a:rPr>
              <a:t>Data Types in C++ </a:t>
            </a:r>
            <a:endParaRPr b="0" lang="en-IN" sz="1800" spc="-1" strike="noStrike">
              <a:latin typeface="Arial"/>
            </a:endParaRPr>
          </a:p>
          <a:p>
            <a:pPr indent="-216000" algn="just">
              <a:lnSpc>
                <a:spcPct val="100000"/>
              </a:lnSpc>
              <a:buClr>
                <a:srgbClr val="ffffff"/>
              </a:buClr>
              <a:buFont typeface="Arial"/>
              <a:buChar char="•"/>
            </a:pPr>
            <a:r>
              <a:rPr b="0" lang="en-US" sz="1100" spc="-1" strike="noStrike">
                <a:solidFill>
                  <a:srgbClr val="ffffff"/>
                </a:solidFill>
                <a:latin typeface="Segoe UI"/>
              </a:rPr>
              <a:t> </a:t>
            </a:r>
            <a:r>
              <a:rPr b="0" lang="en-US" sz="1400" spc="-1" strike="noStrike">
                <a:solidFill>
                  <a:srgbClr val="ffffff"/>
                </a:solidFill>
                <a:latin typeface="Bahnschrift Light"/>
              </a:rPr>
              <a:t>C++ supports various data types, </a:t>
            </a:r>
            <a:endParaRPr b="0" lang="en-IN" sz="1400" spc="-1" strike="noStrike">
              <a:latin typeface="Arial"/>
            </a:endParaRPr>
          </a:p>
          <a:p>
            <a:pPr lvl="1" marL="457200" indent="-216000" algn="just">
              <a:lnSpc>
                <a:spcPct val="100000"/>
              </a:lnSpc>
              <a:buClr>
                <a:srgbClr val="ffffff"/>
              </a:buClr>
              <a:buFont typeface="Arial"/>
              <a:buChar char="•"/>
            </a:pPr>
            <a:r>
              <a:rPr b="0" lang="en-US" sz="1400" spc="-1" strike="noStrike">
                <a:solidFill>
                  <a:srgbClr val="ffffff"/>
                </a:solidFill>
                <a:latin typeface="Bahnschrift Light"/>
              </a:rPr>
              <a:t> </a:t>
            </a:r>
            <a:r>
              <a:rPr b="0" lang="en-US" sz="1400" spc="-1" strike="noStrike">
                <a:solidFill>
                  <a:srgbClr val="ffffff"/>
                </a:solidFill>
                <a:latin typeface="Bahnschrift Light"/>
              </a:rPr>
              <a:t>Fundamental types (int, float, double, char, bool), </a:t>
            </a:r>
            <a:endParaRPr b="0" lang="en-IN" sz="1400" spc="-1" strike="noStrike">
              <a:latin typeface="Arial"/>
            </a:endParaRPr>
          </a:p>
          <a:p>
            <a:pPr lvl="1" marL="457200" indent="-216000" algn="just">
              <a:lnSpc>
                <a:spcPct val="100000"/>
              </a:lnSpc>
              <a:buClr>
                <a:srgbClr val="ffffff"/>
              </a:buClr>
              <a:buFont typeface="Arial"/>
              <a:buChar char="•"/>
            </a:pPr>
            <a:r>
              <a:rPr b="0" lang="en-US" sz="1400" spc="-1" strike="noStrike">
                <a:solidFill>
                  <a:srgbClr val="ffffff"/>
                </a:solidFill>
                <a:latin typeface="Bahnschrift Light"/>
              </a:rPr>
              <a:t> </a:t>
            </a:r>
            <a:r>
              <a:rPr b="0" lang="en-US" sz="1400" spc="-1" strike="noStrike">
                <a:solidFill>
                  <a:srgbClr val="ffffff"/>
                </a:solidFill>
                <a:latin typeface="Bahnschrift Light"/>
              </a:rPr>
              <a:t>Modifier types (short, long, signed, unsigned), </a:t>
            </a:r>
            <a:endParaRPr b="0" lang="en-IN" sz="1400" spc="-1" strike="noStrike">
              <a:latin typeface="Arial"/>
            </a:endParaRPr>
          </a:p>
          <a:p>
            <a:pPr lvl="1" marL="457200" indent="-216000" algn="just">
              <a:lnSpc>
                <a:spcPct val="100000"/>
              </a:lnSpc>
              <a:buClr>
                <a:srgbClr val="ffffff"/>
              </a:buClr>
              <a:buFont typeface="Arial"/>
              <a:buChar char="•"/>
            </a:pPr>
            <a:r>
              <a:rPr b="0" lang="en-US" sz="1400" spc="-1" strike="noStrike">
                <a:solidFill>
                  <a:srgbClr val="ffffff"/>
                </a:solidFill>
                <a:latin typeface="Bahnschrift Light"/>
              </a:rPr>
              <a:t> </a:t>
            </a:r>
            <a:r>
              <a:rPr b="0" lang="en-US" sz="1400" spc="-1" strike="noStrike">
                <a:solidFill>
                  <a:srgbClr val="ffffff"/>
                </a:solidFill>
                <a:latin typeface="Bahnschrift Light"/>
              </a:rPr>
              <a:t>User-defined types (struct, enum).</a:t>
            </a:r>
            <a:endParaRPr b="0" lang="en-IN" sz="1400" spc="-1" strike="noStrike">
              <a:latin typeface="Arial"/>
            </a:endParaRPr>
          </a:p>
          <a:p>
            <a:pPr marL="457200" algn="just">
              <a:lnSpc>
                <a:spcPct val="100000"/>
              </a:lnSpc>
            </a:pPr>
            <a:endParaRPr b="0" lang="en-IN" sz="1400" spc="-1" strike="noStrike">
              <a:latin typeface="Arial"/>
            </a:endParaRPr>
          </a:p>
          <a:p>
            <a:pPr indent="-216000" algn="just">
              <a:lnSpc>
                <a:spcPct val="100000"/>
              </a:lnSpc>
              <a:buClr>
                <a:srgbClr val="ffffff"/>
              </a:buClr>
              <a:buFont typeface="Arial"/>
              <a:buChar char="•"/>
            </a:pPr>
            <a:r>
              <a:rPr b="0" lang="en-US" sz="1400" spc="-1" strike="noStrike">
                <a:solidFill>
                  <a:srgbClr val="ffffff"/>
                </a:solidFill>
                <a:latin typeface="Bahnschrift Light"/>
              </a:rPr>
              <a:t> </a:t>
            </a:r>
            <a:r>
              <a:rPr b="0" lang="en-US" sz="1400" spc="-1" strike="noStrike">
                <a:solidFill>
                  <a:srgbClr val="ffffff"/>
                </a:solidFill>
                <a:latin typeface="Bahnschrift Light"/>
              </a:rPr>
              <a:t>Each data type has a specific size in memory and can store different ranges of values.</a:t>
            </a: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p:txBody>
      </p:sp>
      <p:sp>
        <p:nvSpPr>
          <p:cNvPr id="125" name="TextBox 20"/>
          <p:cNvSpPr/>
          <p:nvPr/>
        </p:nvSpPr>
        <p:spPr>
          <a:xfrm>
            <a:off x="6706080" y="4466160"/>
            <a:ext cx="4398840" cy="17658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Bahnschrift SemiBold SemiConden"/>
              </a:rPr>
              <a:t>Declaring and Initializing Variables </a:t>
            </a:r>
            <a:endParaRPr b="0" lang="en-IN" sz="1800" spc="-1" strike="noStrike">
              <a:latin typeface="Arial"/>
            </a:endParaRPr>
          </a:p>
          <a:p>
            <a:pPr indent="-216000" algn="just">
              <a:lnSpc>
                <a:spcPct val="100000"/>
              </a:lnSpc>
              <a:buClr>
                <a:srgbClr val="ffffff"/>
              </a:buClr>
              <a:buFont typeface="Arial"/>
              <a:buChar char="•"/>
            </a:pPr>
            <a:r>
              <a:rPr b="0" lang="en-US" sz="1800" spc="-1" strike="noStrike">
                <a:solidFill>
                  <a:srgbClr val="ffffff"/>
                </a:solidFill>
                <a:latin typeface="Bahnschrift Light"/>
              </a:rPr>
              <a:t> </a:t>
            </a:r>
            <a:r>
              <a:rPr b="0" lang="en-US" sz="1400" spc="-1" strike="noStrike">
                <a:solidFill>
                  <a:srgbClr val="ffffff"/>
                </a:solidFill>
                <a:latin typeface="Bahnschrift Light"/>
              </a:rPr>
              <a:t>Variables are used to store data in a program. In C++, you declare a variable with its data type, followed by its name.</a:t>
            </a:r>
            <a:endParaRPr b="0" lang="en-IN" sz="1400" spc="-1" strike="noStrike">
              <a:latin typeface="Arial"/>
            </a:endParaRPr>
          </a:p>
          <a:p>
            <a:pPr indent="-216000" algn="just">
              <a:lnSpc>
                <a:spcPct val="100000"/>
              </a:lnSpc>
              <a:buClr>
                <a:srgbClr val="ffffff"/>
              </a:buClr>
              <a:buFont typeface="Arial"/>
              <a:buChar char="•"/>
            </a:pPr>
            <a:r>
              <a:rPr b="0" lang="en-US" sz="1400" spc="-1" strike="noStrike">
                <a:solidFill>
                  <a:srgbClr val="ffffff"/>
                </a:solidFill>
                <a:latin typeface="Bahnschrift Light"/>
              </a:rPr>
              <a:t> </a:t>
            </a:r>
            <a:r>
              <a:rPr b="0" lang="en-US" sz="1400" spc="-1" strike="noStrike">
                <a:solidFill>
                  <a:srgbClr val="ffffff"/>
                </a:solidFill>
                <a:latin typeface="Bahnschrift Light"/>
              </a:rPr>
              <a:t>Variables can be initialized during declaration using the assignment operator (=).</a:t>
            </a:r>
            <a:endParaRPr b="0" lang="en-IN" sz="1400" spc="-1" strike="noStrike">
              <a:latin typeface="Arial"/>
            </a:endParaRPr>
          </a:p>
          <a:p>
            <a:pPr>
              <a:lnSpc>
                <a:spcPct val="100000"/>
              </a:lnSpc>
            </a:pPr>
            <a:endParaRPr b="0" lang="en-IN" sz="1400" spc="-1" strike="noStrike">
              <a:latin typeface="Arial"/>
            </a:endParaRPr>
          </a:p>
        </p:txBody>
      </p:sp>
      <p:sp>
        <p:nvSpPr>
          <p:cNvPr id="126" name="Rectangle 22"/>
          <p:cNvSpPr/>
          <p:nvPr/>
        </p:nvSpPr>
        <p:spPr>
          <a:xfrm>
            <a:off x="863640" y="3952080"/>
            <a:ext cx="4968000" cy="1929960"/>
          </a:xfrm>
          <a:prstGeom prst="rect">
            <a:avLst/>
          </a:prstGeom>
          <a:noFill/>
          <a:ln cap="rnd">
            <a:solidFill>
              <a:srgbClr val="ffffff"/>
            </a:solidFill>
            <a:round/>
          </a:ln>
        </p:spPr>
        <p:style>
          <a:lnRef idx="2">
            <a:schemeClr val="accent1">
              <a:shade val="15000"/>
            </a:schemeClr>
          </a:lnRef>
          <a:fillRef idx="1">
            <a:schemeClr val="accent1"/>
          </a:fillRef>
          <a:effectRef idx="0">
            <a:schemeClr val="accent1"/>
          </a:effectRef>
          <a:fontRef idx="minor"/>
        </p:style>
      </p:sp>
      <p:sp>
        <p:nvSpPr>
          <p:cNvPr id="127" name="Rectangle 24"/>
          <p:cNvSpPr/>
          <p:nvPr/>
        </p:nvSpPr>
        <p:spPr>
          <a:xfrm>
            <a:off x="6567120" y="4466160"/>
            <a:ext cx="4556160" cy="1558440"/>
          </a:xfrm>
          <a:prstGeom prst="rect">
            <a:avLst/>
          </a:prstGeom>
          <a:noFill/>
          <a:ln cap="rnd">
            <a:solidFill>
              <a:srgbClr val="ffffff"/>
            </a:solidFill>
            <a:round/>
          </a:ln>
        </p:spPr>
        <p:style>
          <a:lnRef idx="2">
            <a:schemeClr val="accent1">
              <a:shade val="15000"/>
            </a:schemeClr>
          </a:lnRef>
          <a:fillRef idx="1">
            <a:schemeClr val="accent1"/>
          </a:fillRef>
          <a:effectRef idx="0">
            <a:schemeClr val="accent1"/>
          </a:effectRef>
          <a:fontRef idx="minor"/>
        </p:style>
      </p:sp>
      <p:sp>
        <p:nvSpPr>
          <p:cNvPr id="128" name="Straight Arrow Connector 28"/>
          <p:cNvSpPr/>
          <p:nvPr/>
        </p:nvSpPr>
        <p:spPr>
          <a:xfrm flipV="1">
            <a:off x="2489040" y="1579680"/>
            <a:ext cx="2631240" cy="2351520"/>
          </a:xfrm>
          <a:custGeom>
            <a:avLst/>
            <a:gdLst/>
            <a:ahLst/>
            <a:rect l="l" t="t" r="r" b="b"/>
            <a:pathLst>
              <a:path w="21600" h="21600">
                <a:moveTo>
                  <a:pt x="0" y="0"/>
                </a:moveTo>
                <a:lnTo>
                  <a:pt x="21600" y="21600"/>
                </a:lnTo>
              </a:path>
            </a:pathLst>
          </a:custGeom>
          <a:noFill/>
          <a:ln cap="rnd" w="3810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129" name="Straight Arrow Connector 39"/>
          <p:cNvSpPr/>
          <p:nvPr/>
        </p:nvSpPr>
        <p:spPr>
          <a:xfrm flipH="1" flipV="1">
            <a:off x="6063480" y="3291840"/>
            <a:ext cx="1281240" cy="1173240"/>
          </a:xfrm>
          <a:custGeom>
            <a:avLst/>
            <a:gdLst/>
            <a:ahLst/>
            <a:rect l="l" t="t" r="r" b="b"/>
            <a:pathLst>
              <a:path w="21600" h="21600">
                <a:moveTo>
                  <a:pt x="0" y="0"/>
                </a:moveTo>
                <a:lnTo>
                  <a:pt x="21600" y="21600"/>
                </a:lnTo>
              </a:path>
            </a:pathLst>
          </a:custGeom>
          <a:noFill/>
          <a:ln cap="rnd" w="3810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130" name="Rectangle 47"/>
          <p:cNvSpPr/>
          <p:nvPr/>
        </p:nvSpPr>
        <p:spPr>
          <a:xfrm>
            <a:off x="5049360" y="2892240"/>
            <a:ext cx="1198440" cy="420120"/>
          </a:xfrm>
          <a:prstGeom prst="rect">
            <a:avLst/>
          </a:prstGeom>
          <a:noFill/>
          <a:ln cap="rnd">
            <a:solidFill>
              <a:srgbClr val="000000">
                <a:lumMod val="85000"/>
                <a:lumOff val="15000"/>
              </a:srgbClr>
            </a:solidFill>
            <a:round/>
          </a:ln>
        </p:spPr>
        <p:style>
          <a:lnRef idx="2">
            <a:schemeClr val="accent1">
              <a:shade val="15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Title 1"/>
          <p:cNvSpPr txBox="1"/>
          <p:nvPr/>
        </p:nvSpPr>
        <p:spPr>
          <a:xfrm>
            <a:off x="678600" y="452880"/>
            <a:ext cx="3402720" cy="951480"/>
          </a:xfrm>
          <a:prstGeom prst="rect">
            <a:avLst/>
          </a:prstGeom>
          <a:noFill/>
          <a:ln w="0">
            <a:noFill/>
          </a:ln>
        </p:spPr>
        <p:txBody>
          <a:bodyPr>
            <a:noAutofit/>
          </a:bodyPr>
          <a:p>
            <a:pPr>
              <a:lnSpc>
                <a:spcPct val="100000"/>
              </a:lnSpc>
            </a:pPr>
            <a:r>
              <a:rPr b="1" lang="en-IN" sz="4200" spc="-1" strike="noStrike">
                <a:solidFill>
                  <a:srgbClr val="ebebeb"/>
                </a:solidFill>
                <a:latin typeface="Century Gothic"/>
              </a:rPr>
              <a:t>Inheritance</a:t>
            </a:r>
            <a:endParaRPr b="0" lang="en-US" sz="4200" spc="-1" strike="noStrike">
              <a:solidFill>
                <a:srgbClr val="ffffff"/>
              </a:solidFill>
              <a:latin typeface="Century Gothic"/>
            </a:endParaRPr>
          </a:p>
        </p:txBody>
      </p:sp>
      <p:sp>
        <p:nvSpPr>
          <p:cNvPr id="330" name="TextBox 2"/>
          <p:cNvSpPr/>
          <p:nvPr/>
        </p:nvSpPr>
        <p:spPr>
          <a:xfrm>
            <a:off x="883440" y="1581120"/>
            <a:ext cx="4734360" cy="4753800"/>
          </a:xfrm>
          <a:prstGeom prst="rect">
            <a:avLst/>
          </a:prstGeom>
          <a:noFill/>
          <a:ln w="0">
            <a:noFill/>
          </a:ln>
        </p:spPr>
        <p:style>
          <a:lnRef idx="0"/>
          <a:fillRef idx="0"/>
          <a:effectRef idx="0"/>
          <a:fontRef idx="minor"/>
        </p:style>
        <p:txBody>
          <a:bodyPr lIns="90000" rIns="90000" tIns="45000" bIns="45000">
            <a:spAutoFit/>
          </a:bodyPr>
          <a:p>
            <a:pPr marL="285840" indent="-285480" algn="just">
              <a:lnSpc>
                <a:spcPct val="100000"/>
              </a:lnSpc>
              <a:buClr>
                <a:srgbClr val="ffffff"/>
              </a:buClr>
              <a:buFont typeface="Arial"/>
              <a:buChar char="•"/>
            </a:pPr>
            <a:r>
              <a:rPr b="0" lang="en-US" sz="1800" spc="-1" strike="noStrike">
                <a:solidFill>
                  <a:srgbClr val="ffffff"/>
                </a:solidFill>
                <a:latin typeface="Bahnschrift Light"/>
              </a:rPr>
              <a:t>A key concept in OOP that allows a class to inherit data members and member functions from another class.</a:t>
            </a:r>
            <a:endParaRPr b="0" lang="en-IN" sz="1800" spc="-1" strike="noStrike">
              <a:latin typeface="Arial"/>
            </a:endParaRPr>
          </a:p>
          <a:p>
            <a:pPr algn="just">
              <a:lnSpc>
                <a:spcPct val="100000"/>
              </a:lnSpc>
            </a:pPr>
            <a:endParaRPr b="0" lang="en-IN" sz="1800" spc="-1" strike="noStrike">
              <a:latin typeface="Arial"/>
            </a:endParaRPr>
          </a:p>
          <a:p>
            <a:pPr marL="285840" indent="-285480" algn="just">
              <a:lnSpc>
                <a:spcPct val="100000"/>
              </a:lnSpc>
              <a:buClr>
                <a:srgbClr val="ffffff"/>
              </a:buClr>
              <a:buFont typeface="Arial"/>
              <a:buChar char="•"/>
            </a:pPr>
            <a:r>
              <a:rPr b="0" lang="en-US" sz="1800" spc="-1" strike="noStrike">
                <a:solidFill>
                  <a:srgbClr val="ffffff"/>
                </a:solidFill>
                <a:latin typeface="Bahnschrift Light"/>
              </a:rPr>
              <a:t>Promotes code reuse and creates a hierarchy of classes.</a:t>
            </a:r>
            <a:endParaRPr b="0" lang="en-IN" sz="1800" spc="-1" strike="noStrike">
              <a:latin typeface="Arial"/>
            </a:endParaRPr>
          </a:p>
          <a:p>
            <a:pPr algn="just">
              <a:lnSpc>
                <a:spcPct val="100000"/>
              </a:lnSpc>
            </a:pPr>
            <a:endParaRPr b="0" lang="en-IN" sz="1800" spc="-1" strike="noStrike">
              <a:latin typeface="Arial"/>
            </a:endParaRPr>
          </a:p>
          <a:p>
            <a:pPr marL="285840" indent="-285480" algn="just">
              <a:lnSpc>
                <a:spcPct val="100000"/>
              </a:lnSpc>
              <a:buClr>
                <a:srgbClr val="ffffff"/>
              </a:buClr>
              <a:buFont typeface="Arial"/>
              <a:buChar char="•"/>
            </a:pPr>
            <a:r>
              <a:rPr b="0" lang="en-US" sz="1800" spc="-1" strike="noStrike">
                <a:solidFill>
                  <a:srgbClr val="ffffff"/>
                </a:solidFill>
                <a:latin typeface="Bahnschrift Light"/>
              </a:rPr>
              <a:t>The base class contains common features shared by the derived classes. The derived class inherits these features and can have additional data members and member functions specific to its needs. </a:t>
            </a:r>
            <a:endParaRPr b="0" lang="en-IN" sz="1800" spc="-1" strike="noStrike">
              <a:latin typeface="Arial"/>
            </a:endParaRPr>
          </a:p>
          <a:p>
            <a:pPr algn="just">
              <a:lnSpc>
                <a:spcPct val="100000"/>
              </a:lnSpc>
            </a:pPr>
            <a:endParaRPr b="0" lang="en-IN" sz="1800" spc="-1" strike="noStrike">
              <a:latin typeface="Arial"/>
            </a:endParaRPr>
          </a:p>
          <a:p>
            <a:pPr marL="285840" indent="-285480" algn="just">
              <a:lnSpc>
                <a:spcPct val="100000"/>
              </a:lnSpc>
              <a:buClr>
                <a:srgbClr val="ffffff"/>
              </a:buClr>
              <a:buFont typeface="Arial"/>
              <a:buChar char="•"/>
            </a:pPr>
            <a:r>
              <a:rPr b="0" lang="en-US" sz="1800" spc="-1" strike="noStrike">
                <a:solidFill>
                  <a:srgbClr val="ffffff"/>
                </a:solidFill>
                <a:latin typeface="Bahnschrift Light"/>
              </a:rPr>
              <a:t>This relationship is indicated using the "public," "private," or "protected" access specifiers.</a:t>
            </a:r>
            <a:endParaRPr b="0" lang="en-IN" sz="1800" spc="-1" strike="noStrike">
              <a:latin typeface="Arial"/>
            </a:endParaRPr>
          </a:p>
        </p:txBody>
      </p:sp>
      <p:pic>
        <p:nvPicPr>
          <p:cNvPr id="331" name="Picture 4" descr=""/>
          <p:cNvPicPr/>
          <p:nvPr/>
        </p:nvPicPr>
        <p:blipFill>
          <a:blip r:embed="rId1"/>
          <a:stretch/>
        </p:blipFill>
        <p:spPr>
          <a:xfrm>
            <a:off x="6573600" y="2435040"/>
            <a:ext cx="4053600" cy="4137480"/>
          </a:xfrm>
          <a:prstGeom prst="rect">
            <a:avLst/>
          </a:prstGeom>
          <a:ln w="0">
            <a:noFill/>
          </a:ln>
        </p:spPr>
      </p:pic>
      <p:pic>
        <p:nvPicPr>
          <p:cNvPr id="332" name="Picture 6" descr=""/>
          <p:cNvPicPr/>
          <p:nvPr/>
        </p:nvPicPr>
        <p:blipFill>
          <a:blip r:embed="rId2"/>
          <a:stretch/>
        </p:blipFill>
        <p:spPr>
          <a:xfrm>
            <a:off x="6290640" y="284760"/>
            <a:ext cx="4619880" cy="1828800"/>
          </a:xfrm>
          <a:prstGeom prst="rect">
            <a:avLst/>
          </a:prstGeom>
          <a:ln w="0">
            <a:noFill/>
          </a:ln>
        </p:spPr>
      </p:pic>
      <p:sp>
        <p:nvSpPr>
          <p:cNvPr id="333" name="TextBox 7"/>
          <p:cNvSpPr/>
          <p:nvPr/>
        </p:nvSpPr>
        <p:spPr>
          <a:xfrm flipH="1" flipV="1" rot="5400000">
            <a:off x="9529560" y="4470840"/>
            <a:ext cx="270396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Century Gothic"/>
              </a:rPr>
              <a:t>Modes of Inheritance</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Title 1"/>
          <p:cNvSpPr txBox="1"/>
          <p:nvPr/>
        </p:nvSpPr>
        <p:spPr>
          <a:xfrm>
            <a:off x="167400" y="192960"/>
            <a:ext cx="9404280" cy="1400040"/>
          </a:xfrm>
          <a:prstGeom prst="rect">
            <a:avLst/>
          </a:prstGeom>
          <a:noFill/>
          <a:ln w="0">
            <a:noFill/>
          </a:ln>
        </p:spPr>
        <p:txBody>
          <a:bodyPr>
            <a:noAutofit/>
          </a:bodyPr>
          <a:p>
            <a:pPr>
              <a:lnSpc>
                <a:spcPct val="100000"/>
              </a:lnSpc>
            </a:pPr>
            <a:r>
              <a:rPr b="1" lang="en-US" sz="4200" spc="-1" strike="noStrike">
                <a:solidFill>
                  <a:srgbClr val="ebebeb"/>
                </a:solidFill>
                <a:latin typeface="Century Gothic"/>
              </a:rPr>
              <a:t>Types of INHERITANCE</a:t>
            </a:r>
            <a:endParaRPr b="0" lang="en-US" sz="4200" spc="-1" strike="noStrike">
              <a:solidFill>
                <a:srgbClr val="ffffff"/>
              </a:solidFill>
              <a:latin typeface="Century Gothic"/>
            </a:endParaRPr>
          </a:p>
        </p:txBody>
      </p:sp>
      <p:pic>
        <p:nvPicPr>
          <p:cNvPr id="335" name="Picture 3" descr=""/>
          <p:cNvPicPr/>
          <p:nvPr/>
        </p:nvPicPr>
        <p:blipFill>
          <a:blip r:embed="rId1"/>
          <a:stretch/>
        </p:blipFill>
        <p:spPr>
          <a:xfrm>
            <a:off x="887760" y="1250280"/>
            <a:ext cx="3723840" cy="2309760"/>
          </a:xfrm>
          <a:prstGeom prst="rect">
            <a:avLst/>
          </a:prstGeom>
          <a:ln w="0">
            <a:noFill/>
          </a:ln>
        </p:spPr>
      </p:pic>
      <p:pic>
        <p:nvPicPr>
          <p:cNvPr id="336" name="Picture 5" descr=""/>
          <p:cNvPicPr/>
          <p:nvPr/>
        </p:nvPicPr>
        <p:blipFill>
          <a:blip r:embed="rId2"/>
          <a:srcRect l="0" t="18080" r="716" b="0"/>
          <a:stretch/>
        </p:blipFill>
        <p:spPr>
          <a:xfrm>
            <a:off x="1519920" y="4024800"/>
            <a:ext cx="8530920" cy="2309760"/>
          </a:xfrm>
          <a:prstGeom prst="rect">
            <a:avLst/>
          </a:prstGeom>
          <a:ln w="0">
            <a:noFill/>
          </a:ln>
        </p:spPr>
      </p:pic>
      <p:pic>
        <p:nvPicPr>
          <p:cNvPr id="337" name="Picture 7" descr=""/>
          <p:cNvPicPr/>
          <p:nvPr/>
        </p:nvPicPr>
        <p:blipFill>
          <a:blip r:embed="rId3"/>
          <a:stretch/>
        </p:blipFill>
        <p:spPr>
          <a:xfrm>
            <a:off x="6714360" y="1035000"/>
            <a:ext cx="3723840" cy="2740320"/>
          </a:xfrm>
          <a:prstGeom prst="rect">
            <a:avLst/>
          </a:prstGeom>
          <a:ln w="0">
            <a:noFill/>
          </a:ln>
        </p:spPr>
      </p:pic>
      <p:sp>
        <p:nvSpPr>
          <p:cNvPr id="338" name="TextBox 8"/>
          <p:cNvSpPr/>
          <p:nvPr/>
        </p:nvSpPr>
        <p:spPr>
          <a:xfrm>
            <a:off x="4611960" y="2004480"/>
            <a:ext cx="1517040" cy="6390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Century Gothic"/>
              </a:rPr>
              <a:t>Single inheritance</a:t>
            </a:r>
            <a:endParaRPr b="0" lang="en-IN" sz="1800" spc="-1" strike="noStrike">
              <a:latin typeface="Arial"/>
            </a:endParaRPr>
          </a:p>
        </p:txBody>
      </p:sp>
      <p:sp>
        <p:nvSpPr>
          <p:cNvPr id="339" name="TextBox 9"/>
          <p:cNvSpPr/>
          <p:nvPr/>
        </p:nvSpPr>
        <p:spPr>
          <a:xfrm>
            <a:off x="10536120" y="1670760"/>
            <a:ext cx="1525680" cy="6390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Century Gothic"/>
              </a:rPr>
              <a:t>Multilevel Inheritance</a:t>
            </a:r>
            <a:endParaRPr b="0" lang="en-IN" sz="1800" spc="-1" strike="noStrike">
              <a:latin typeface="Arial"/>
            </a:endParaRPr>
          </a:p>
        </p:txBody>
      </p:sp>
      <p:sp>
        <p:nvSpPr>
          <p:cNvPr id="340" name="TextBox 10"/>
          <p:cNvSpPr/>
          <p:nvPr/>
        </p:nvSpPr>
        <p:spPr>
          <a:xfrm>
            <a:off x="4870080" y="6334560"/>
            <a:ext cx="428940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Century Gothic"/>
              </a:rPr>
              <a:t>Multiple Inheritance</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Title 1"/>
          <p:cNvSpPr txBox="1"/>
          <p:nvPr/>
        </p:nvSpPr>
        <p:spPr>
          <a:xfrm>
            <a:off x="646200" y="452880"/>
            <a:ext cx="9404280" cy="1400040"/>
          </a:xfrm>
          <a:prstGeom prst="rect">
            <a:avLst/>
          </a:prstGeom>
          <a:noFill/>
          <a:ln w="0">
            <a:noFill/>
          </a:ln>
        </p:spPr>
        <p:txBody>
          <a:bodyPr>
            <a:noAutofit/>
          </a:bodyPr>
          <a:p>
            <a:pPr>
              <a:lnSpc>
                <a:spcPct val="100000"/>
              </a:lnSpc>
            </a:pPr>
            <a:r>
              <a:rPr b="1" lang="en-US" sz="4200" spc="-1" strike="noStrike">
                <a:solidFill>
                  <a:srgbClr val="ebebeb"/>
                </a:solidFill>
                <a:latin typeface="Century Gothic"/>
              </a:rPr>
              <a:t>Virtual Class</a:t>
            </a:r>
            <a:endParaRPr b="0" lang="en-US" sz="4200" spc="-1" strike="noStrike">
              <a:solidFill>
                <a:srgbClr val="ffffff"/>
              </a:solidFill>
              <a:latin typeface="Century Gothic"/>
            </a:endParaRPr>
          </a:p>
        </p:txBody>
      </p:sp>
      <p:sp>
        <p:nvSpPr>
          <p:cNvPr id="342" name="TextBox 2"/>
          <p:cNvSpPr/>
          <p:nvPr/>
        </p:nvSpPr>
        <p:spPr>
          <a:xfrm>
            <a:off x="1065240" y="1483920"/>
            <a:ext cx="4486680" cy="1736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Century Gothic"/>
              </a:rPr>
              <a:t>Consider a scenario like this</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ffffff"/>
                </a:solidFill>
                <a:latin typeface="Century Gothic"/>
              </a:rPr>
              <a:t>This creates ambiguity because if we do this it throws an error. So correct code will be: </a:t>
            </a:r>
            <a:endParaRPr b="0" lang="en-IN" sz="1800" spc="-1" strike="noStrike">
              <a:latin typeface="Arial"/>
            </a:endParaRPr>
          </a:p>
          <a:p>
            <a:pPr>
              <a:lnSpc>
                <a:spcPct val="100000"/>
              </a:lnSpc>
            </a:pPr>
            <a:endParaRPr b="0" lang="en-IN" sz="1800" spc="-1" strike="noStrike">
              <a:latin typeface="Arial"/>
            </a:endParaRPr>
          </a:p>
        </p:txBody>
      </p:sp>
      <p:pic>
        <p:nvPicPr>
          <p:cNvPr id="343" name="Picture 4" descr=""/>
          <p:cNvPicPr/>
          <p:nvPr/>
        </p:nvPicPr>
        <p:blipFill>
          <a:blip r:embed="rId1"/>
          <a:stretch/>
        </p:blipFill>
        <p:spPr>
          <a:xfrm>
            <a:off x="8664480" y="1580400"/>
            <a:ext cx="2881080" cy="4610160"/>
          </a:xfrm>
          <a:prstGeom prst="rect">
            <a:avLst/>
          </a:prstGeom>
          <a:ln w="0">
            <a:noFill/>
          </a:ln>
        </p:spPr>
      </p:pic>
      <p:pic>
        <p:nvPicPr>
          <p:cNvPr id="344" name="Picture 6" descr=""/>
          <p:cNvPicPr/>
          <p:nvPr/>
        </p:nvPicPr>
        <p:blipFill>
          <a:blip r:embed="rId2"/>
          <a:stretch/>
        </p:blipFill>
        <p:spPr>
          <a:xfrm>
            <a:off x="5694840" y="3238200"/>
            <a:ext cx="2478960" cy="2683440"/>
          </a:xfrm>
          <a:prstGeom prst="rect">
            <a:avLst/>
          </a:prstGeom>
          <a:ln w="0">
            <a:noFill/>
          </a:ln>
        </p:spPr>
      </p:pic>
      <p:pic>
        <p:nvPicPr>
          <p:cNvPr id="345" name="Picture 8" descr=""/>
          <p:cNvPicPr/>
          <p:nvPr/>
        </p:nvPicPr>
        <p:blipFill>
          <a:blip r:embed="rId3"/>
          <a:stretch/>
        </p:blipFill>
        <p:spPr>
          <a:xfrm>
            <a:off x="1886400" y="3076920"/>
            <a:ext cx="2986560" cy="3542760"/>
          </a:xfrm>
          <a:prstGeom prst="rect">
            <a:avLst/>
          </a:prstGeom>
          <a:ln w="0">
            <a:noFill/>
          </a:ln>
        </p:spPr>
      </p:pic>
      <p:sp>
        <p:nvSpPr>
          <p:cNvPr id="346" name="Straight Arrow Connector 10"/>
          <p:cNvSpPr/>
          <p:nvPr/>
        </p:nvSpPr>
        <p:spPr>
          <a:xfrm>
            <a:off x="4358160" y="1673280"/>
            <a:ext cx="4629960" cy="534600"/>
          </a:xfrm>
          <a:custGeom>
            <a:avLst/>
            <a:gdLst/>
            <a:ahLst/>
            <a:rect l="l" t="t" r="r" b="b"/>
            <a:pathLst>
              <a:path w="21600" h="21600">
                <a:moveTo>
                  <a:pt x="0" y="0"/>
                </a:moveTo>
                <a:lnTo>
                  <a:pt x="21600" y="21600"/>
                </a:lnTo>
              </a:path>
            </a:pathLst>
          </a:custGeom>
          <a:noFill/>
          <a:ln cap="rnd" w="57150">
            <a:solidFill>
              <a:srgbClr val="b01513">
                <a:lumMod val="60000"/>
                <a:lumOff val="40000"/>
              </a:srgbClr>
            </a:solidFill>
            <a:round/>
            <a:tailEnd len="med" type="triangle" w="med"/>
          </a:ln>
        </p:spPr>
        <p:style>
          <a:lnRef idx="1">
            <a:schemeClr val="accent1"/>
          </a:lnRef>
          <a:fillRef idx="0">
            <a:schemeClr val="accent1"/>
          </a:fillRef>
          <a:effectRef idx="0">
            <a:schemeClr val="accent1"/>
          </a:effectRef>
          <a:fontRef idx="minor"/>
        </p:style>
      </p:sp>
      <p:sp>
        <p:nvSpPr>
          <p:cNvPr id="347" name="Straight Arrow Connector 12"/>
          <p:cNvSpPr/>
          <p:nvPr/>
        </p:nvSpPr>
        <p:spPr>
          <a:xfrm flipH="1">
            <a:off x="7418160" y="2980800"/>
            <a:ext cx="1413720" cy="638640"/>
          </a:xfrm>
          <a:custGeom>
            <a:avLst/>
            <a:gdLst/>
            <a:ahLst/>
            <a:rect l="l" t="t" r="r" b="b"/>
            <a:pathLst>
              <a:path w="21600" h="21600">
                <a:moveTo>
                  <a:pt x="0" y="0"/>
                </a:moveTo>
                <a:lnTo>
                  <a:pt x="21600" y="21600"/>
                </a:lnTo>
              </a:path>
            </a:pathLst>
          </a:custGeom>
          <a:noFill/>
          <a:ln cap="rnd" w="57150">
            <a:solidFill>
              <a:srgbClr val="b01513">
                <a:lumMod val="60000"/>
                <a:lumOff val="40000"/>
              </a:srgbClr>
            </a:solidFill>
            <a:round/>
            <a:tailEnd len="med" type="triangle" w="med"/>
          </a:ln>
        </p:spPr>
        <p:style>
          <a:lnRef idx="1">
            <a:schemeClr val="accent1"/>
          </a:lnRef>
          <a:fillRef idx="0">
            <a:schemeClr val="accent1"/>
          </a:fillRef>
          <a:effectRef idx="0">
            <a:schemeClr val="accent1"/>
          </a:effectRef>
          <a:fontRef idx="minor"/>
        </p:style>
      </p:sp>
      <p:sp>
        <p:nvSpPr>
          <p:cNvPr id="348" name="Straight Arrow Connector 14"/>
          <p:cNvSpPr/>
          <p:nvPr/>
        </p:nvSpPr>
        <p:spPr>
          <a:xfrm flipH="1">
            <a:off x="4477680" y="3885480"/>
            <a:ext cx="1366560" cy="252720"/>
          </a:xfrm>
          <a:custGeom>
            <a:avLst/>
            <a:gdLst/>
            <a:ahLst/>
            <a:rect l="l" t="t" r="r" b="b"/>
            <a:pathLst>
              <a:path w="21600" h="21600">
                <a:moveTo>
                  <a:pt x="0" y="0"/>
                </a:moveTo>
                <a:lnTo>
                  <a:pt x="21600" y="21600"/>
                </a:lnTo>
              </a:path>
            </a:pathLst>
          </a:custGeom>
          <a:noFill/>
          <a:ln cap="rnd" w="57150">
            <a:solidFill>
              <a:srgbClr val="b01513">
                <a:lumMod val="60000"/>
                <a:lumOff val="40000"/>
              </a:srgbClr>
            </a:solidFill>
            <a:round/>
            <a:tailEnd len="med" type="triangle" w="med"/>
          </a:ln>
        </p:spPr>
        <p:style>
          <a:lnRef idx="1">
            <a:schemeClr val="accent1"/>
          </a:lnRef>
          <a:fillRef idx="0">
            <a:schemeClr val="accent1"/>
          </a:fillRef>
          <a:effectRef idx="0">
            <a:schemeClr val="accent1"/>
          </a:effectRef>
          <a:fontRef idx="minor"/>
        </p:style>
      </p:sp>
      <p:sp>
        <p:nvSpPr>
          <p:cNvPr id="349" name="Rectangle 15"/>
          <p:cNvSpPr/>
          <p:nvPr/>
        </p:nvSpPr>
        <p:spPr>
          <a:xfrm>
            <a:off x="3327840" y="4138200"/>
            <a:ext cx="631440" cy="252720"/>
          </a:xfrm>
          <a:prstGeom prst="rect">
            <a:avLst/>
          </a:prstGeom>
          <a:noFill/>
          <a:ln cap="rnd" w="57150">
            <a:solidFill>
              <a:srgbClr val="4d0908"/>
            </a:solidFill>
            <a:round/>
          </a:ln>
        </p:spPr>
        <p:style>
          <a:lnRef idx="2">
            <a:schemeClr val="accent1">
              <a:shade val="15000"/>
            </a:schemeClr>
          </a:lnRef>
          <a:fillRef idx="1">
            <a:schemeClr val="accent1"/>
          </a:fillRef>
          <a:effectRef idx="0">
            <a:schemeClr val="accent1"/>
          </a:effectRef>
          <a:fontRef idx="minor"/>
        </p:style>
      </p:sp>
      <p:sp>
        <p:nvSpPr>
          <p:cNvPr id="350" name="TextBox 3"/>
          <p:cNvSpPr/>
          <p:nvPr/>
        </p:nvSpPr>
        <p:spPr>
          <a:xfrm>
            <a:off x="5694840" y="5906520"/>
            <a:ext cx="2290320" cy="9133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Century Gothic"/>
              </a:rPr>
              <a:t>Issue is that we have two copies (supposedly) of A.</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Title 1"/>
          <p:cNvSpPr txBox="1"/>
          <p:nvPr/>
        </p:nvSpPr>
        <p:spPr>
          <a:xfrm>
            <a:off x="730800" y="2564280"/>
            <a:ext cx="4868280" cy="797400"/>
          </a:xfrm>
          <a:prstGeom prst="rect">
            <a:avLst/>
          </a:prstGeom>
          <a:noFill/>
          <a:ln w="0">
            <a:noFill/>
          </a:ln>
        </p:spPr>
        <p:txBody>
          <a:bodyPr>
            <a:noAutofit/>
          </a:bodyPr>
          <a:p>
            <a:pPr>
              <a:lnSpc>
                <a:spcPct val="100000"/>
              </a:lnSpc>
            </a:pPr>
            <a:r>
              <a:rPr b="1" lang="en-IN" sz="4200" spc="-1" strike="noStrike">
                <a:solidFill>
                  <a:srgbClr val="ebebeb"/>
                </a:solidFill>
                <a:latin typeface="Century Gothic"/>
              </a:rPr>
              <a:t>Polymorphism</a:t>
            </a:r>
            <a:endParaRPr b="0" lang="en-US" sz="4200" spc="-1" strike="noStrike">
              <a:solidFill>
                <a:srgbClr val="ffffff"/>
              </a:solidFill>
              <a:latin typeface="Century Gothic"/>
            </a:endParaRPr>
          </a:p>
        </p:txBody>
      </p:sp>
      <p:pic>
        <p:nvPicPr>
          <p:cNvPr id="352" name="Picture 4" descr=""/>
          <p:cNvPicPr/>
          <p:nvPr/>
        </p:nvPicPr>
        <p:blipFill>
          <a:blip r:embed="rId1"/>
          <a:stretch/>
        </p:blipFill>
        <p:spPr>
          <a:xfrm>
            <a:off x="4782960" y="633960"/>
            <a:ext cx="5227560" cy="5456160"/>
          </a:xfrm>
          <a:prstGeom prst="rect">
            <a:avLst/>
          </a:prstGeom>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Title 1"/>
          <p:cNvSpPr txBox="1"/>
          <p:nvPr/>
        </p:nvSpPr>
        <p:spPr>
          <a:xfrm>
            <a:off x="646200" y="452880"/>
            <a:ext cx="4868280" cy="797400"/>
          </a:xfrm>
          <a:prstGeom prst="rect">
            <a:avLst/>
          </a:prstGeom>
          <a:noFill/>
          <a:ln w="0">
            <a:noFill/>
          </a:ln>
        </p:spPr>
        <p:txBody>
          <a:bodyPr>
            <a:noAutofit/>
          </a:bodyPr>
          <a:p>
            <a:pPr>
              <a:lnSpc>
                <a:spcPct val="100000"/>
              </a:lnSpc>
            </a:pPr>
            <a:r>
              <a:rPr b="1" lang="en-IN" sz="4200" spc="-1" strike="noStrike">
                <a:solidFill>
                  <a:srgbClr val="ebebeb"/>
                </a:solidFill>
                <a:latin typeface="Century Gothic"/>
              </a:rPr>
              <a:t>Polymorphism</a:t>
            </a:r>
            <a:endParaRPr b="0" lang="en-US" sz="4200" spc="-1" strike="noStrike">
              <a:solidFill>
                <a:srgbClr val="ffffff"/>
              </a:solidFill>
              <a:latin typeface="Century Gothic"/>
            </a:endParaRPr>
          </a:p>
        </p:txBody>
      </p:sp>
      <p:sp>
        <p:nvSpPr>
          <p:cNvPr id="354" name="TextBox 2"/>
          <p:cNvSpPr/>
          <p:nvPr/>
        </p:nvSpPr>
        <p:spPr>
          <a:xfrm>
            <a:off x="646200" y="1250640"/>
            <a:ext cx="5198400" cy="5363640"/>
          </a:xfrm>
          <a:prstGeom prst="rect">
            <a:avLst/>
          </a:prstGeom>
          <a:noFill/>
          <a:ln w="0">
            <a:noFill/>
          </a:ln>
        </p:spPr>
        <p:style>
          <a:lnRef idx="0"/>
          <a:fillRef idx="0"/>
          <a:effectRef idx="0"/>
          <a:fontRef idx="minor"/>
        </p:style>
        <p:txBody>
          <a:bodyPr lIns="90000" rIns="90000" tIns="45000" bIns="45000">
            <a:spAutoFit/>
          </a:bodyPr>
          <a:p>
            <a:pPr algn="just">
              <a:lnSpc>
                <a:spcPct val="100000"/>
              </a:lnSpc>
            </a:pPr>
            <a:r>
              <a:rPr b="0" lang="en-US" sz="1800" spc="-1" strike="noStrike">
                <a:solidFill>
                  <a:srgbClr val="ffffff"/>
                </a:solidFill>
                <a:latin typeface="Bahnschrift Light"/>
              </a:rPr>
              <a:t>Allows objects to take multiple forms depending on the context.</a:t>
            </a:r>
            <a:endParaRPr b="0" lang="en-IN" sz="1800" spc="-1" strike="noStrike">
              <a:latin typeface="Arial"/>
            </a:endParaRPr>
          </a:p>
          <a:p>
            <a:pPr algn="just">
              <a:lnSpc>
                <a:spcPct val="100000"/>
              </a:lnSpc>
            </a:pPr>
            <a:endParaRPr b="0" lang="en-IN" sz="1800" spc="-1" strike="noStrike">
              <a:latin typeface="Arial"/>
            </a:endParaRPr>
          </a:p>
          <a:p>
            <a:pPr algn="just">
              <a:lnSpc>
                <a:spcPct val="100000"/>
              </a:lnSpc>
            </a:pPr>
            <a:r>
              <a:rPr b="0" lang="en-US" sz="2000" spc="-1" strike="noStrike">
                <a:solidFill>
                  <a:srgbClr val="ffffff"/>
                </a:solidFill>
                <a:latin typeface="Bahnschrift SemiCondensed"/>
              </a:rPr>
              <a:t>Compile-time (Static) Polymorphism:</a:t>
            </a:r>
            <a:endParaRPr b="0" lang="en-IN" sz="2000" spc="-1" strike="noStrike">
              <a:latin typeface="Arial"/>
            </a:endParaRPr>
          </a:p>
          <a:p>
            <a:pPr marL="285840" indent="-285480" algn="just">
              <a:lnSpc>
                <a:spcPct val="100000"/>
              </a:lnSpc>
              <a:buClr>
                <a:srgbClr val="ffffff"/>
              </a:buClr>
              <a:buFont typeface="StarSymbol"/>
              <a:buChar char="-"/>
            </a:pPr>
            <a:r>
              <a:rPr b="0" lang="en-US" sz="1800" spc="-1" strike="noStrike">
                <a:solidFill>
                  <a:srgbClr val="ffffff"/>
                </a:solidFill>
                <a:latin typeface="Bahnschrift Light"/>
              </a:rPr>
              <a:t>Function Overloading: Multiple functions with the same name but different parameter lists.</a:t>
            </a:r>
            <a:endParaRPr b="0" lang="en-IN" sz="1800" spc="-1" strike="noStrike">
              <a:latin typeface="Arial"/>
            </a:endParaRPr>
          </a:p>
          <a:p>
            <a:pPr marL="285840" indent="-285480" algn="just">
              <a:lnSpc>
                <a:spcPct val="100000"/>
              </a:lnSpc>
              <a:buClr>
                <a:srgbClr val="ffffff"/>
              </a:buClr>
              <a:buFont typeface="StarSymbol"/>
              <a:buChar char="-"/>
            </a:pPr>
            <a:r>
              <a:rPr b="0" lang="en-US" sz="1800" spc="-1" strike="noStrike">
                <a:solidFill>
                  <a:srgbClr val="ffffff"/>
                </a:solidFill>
                <a:latin typeface="Bahnschrift Light"/>
              </a:rPr>
              <a:t>The correct function is determined at compile-time based on the number or types of arguments passed to it.</a:t>
            </a:r>
            <a:endParaRPr b="0" lang="en-IN" sz="1800" spc="-1" strike="noStrike">
              <a:latin typeface="Arial"/>
            </a:endParaRPr>
          </a:p>
          <a:p>
            <a:pPr algn="just">
              <a:lnSpc>
                <a:spcPct val="100000"/>
              </a:lnSpc>
            </a:pPr>
            <a:endParaRPr b="0" lang="en-IN" sz="1800" spc="-1" strike="noStrike">
              <a:latin typeface="Arial"/>
            </a:endParaRPr>
          </a:p>
          <a:p>
            <a:pPr algn="just">
              <a:lnSpc>
                <a:spcPct val="100000"/>
              </a:lnSpc>
            </a:pPr>
            <a:r>
              <a:rPr b="0" lang="en-US" sz="2000" spc="-1" strike="noStrike">
                <a:solidFill>
                  <a:srgbClr val="ffffff"/>
                </a:solidFill>
                <a:latin typeface="Bahnschrift SemiCondensed"/>
              </a:rPr>
              <a:t>Runtime (Dynamic) Polymorphism:</a:t>
            </a:r>
            <a:endParaRPr b="0" lang="en-IN" sz="2000" spc="-1" strike="noStrike">
              <a:latin typeface="Arial"/>
            </a:endParaRPr>
          </a:p>
          <a:p>
            <a:pPr marL="285840" indent="-285480" algn="just">
              <a:lnSpc>
                <a:spcPct val="100000"/>
              </a:lnSpc>
              <a:buClr>
                <a:srgbClr val="ffffff"/>
              </a:buClr>
              <a:buFont typeface="StarSymbol"/>
              <a:buChar char="-"/>
            </a:pPr>
            <a:r>
              <a:rPr b="0" lang="en-US" sz="1800" spc="-1" strike="noStrike">
                <a:solidFill>
                  <a:srgbClr val="ffffff"/>
                </a:solidFill>
                <a:latin typeface="Bahnschrift Light"/>
              </a:rPr>
              <a:t>Function Overriding: Derived classes provide specific implementations for virtual functions.</a:t>
            </a:r>
            <a:endParaRPr b="0" lang="en-IN" sz="1800" spc="-1" strike="noStrike">
              <a:latin typeface="Arial"/>
            </a:endParaRPr>
          </a:p>
          <a:p>
            <a:pPr marL="285840" indent="-285480" algn="just">
              <a:lnSpc>
                <a:spcPct val="100000"/>
              </a:lnSpc>
              <a:buClr>
                <a:srgbClr val="ffffff"/>
              </a:buClr>
              <a:buFont typeface="StarSymbol"/>
              <a:buChar char="-"/>
            </a:pPr>
            <a:r>
              <a:rPr b="0" lang="en-US" sz="1800" spc="-1" strike="noStrike">
                <a:solidFill>
                  <a:srgbClr val="ffffff"/>
                </a:solidFill>
                <a:latin typeface="Bahnschrift Light"/>
              </a:rPr>
              <a:t>It allows a derived class to provide a specific implementation of a virtual function defined in its base class</a:t>
            </a:r>
            <a:endParaRPr b="0" lang="en-IN" sz="1800" spc="-1" strike="noStrike">
              <a:latin typeface="Arial"/>
            </a:endParaRPr>
          </a:p>
          <a:p>
            <a:pPr marL="285840" indent="-285480" algn="just">
              <a:lnSpc>
                <a:spcPct val="100000"/>
              </a:lnSpc>
              <a:buClr>
                <a:srgbClr val="ffffff"/>
              </a:buClr>
              <a:buFont typeface="StarSymbol"/>
              <a:buChar char="-"/>
            </a:pPr>
            <a:r>
              <a:rPr b="0" lang="en-US" sz="1800" spc="-1" strike="noStrike">
                <a:solidFill>
                  <a:srgbClr val="ffffff"/>
                </a:solidFill>
                <a:latin typeface="Bahnschrift Light"/>
              </a:rPr>
              <a:t>The appropriate function is determined at runtime based on the actual object type.</a:t>
            </a:r>
            <a:endParaRPr b="0" lang="en-IN" sz="1800" spc="-1" strike="noStrike">
              <a:latin typeface="Arial"/>
            </a:endParaRPr>
          </a:p>
          <a:p>
            <a:pPr algn="just">
              <a:lnSpc>
                <a:spcPct val="100000"/>
              </a:lnSpc>
            </a:pPr>
            <a:endParaRPr b="0" lang="en-IN" sz="1800" spc="-1" strike="noStrike">
              <a:latin typeface="Arial"/>
            </a:endParaRPr>
          </a:p>
        </p:txBody>
      </p:sp>
      <p:pic>
        <p:nvPicPr>
          <p:cNvPr id="355" name="Picture 4" descr=""/>
          <p:cNvPicPr/>
          <p:nvPr/>
        </p:nvPicPr>
        <p:blipFill>
          <a:blip r:embed="rId1"/>
          <a:stretch/>
        </p:blipFill>
        <p:spPr>
          <a:xfrm>
            <a:off x="6557040" y="219600"/>
            <a:ext cx="4484160" cy="2061360"/>
          </a:xfrm>
          <a:prstGeom prst="rect">
            <a:avLst/>
          </a:prstGeom>
          <a:ln w="0">
            <a:noFill/>
          </a:ln>
        </p:spPr>
      </p:pic>
      <p:sp>
        <p:nvSpPr>
          <p:cNvPr id="356" name="TextBox 7"/>
          <p:cNvSpPr/>
          <p:nvPr/>
        </p:nvSpPr>
        <p:spPr>
          <a:xfrm>
            <a:off x="8939880" y="5292000"/>
            <a:ext cx="1702080" cy="639000"/>
          </a:xfrm>
          <a:prstGeom prst="rect">
            <a:avLst/>
          </a:prstGeom>
          <a:solidFill>
            <a:srgbClr val="ea6312"/>
          </a:solidFill>
          <a:ln cap="rnd">
            <a:solidFill>
              <a:srgbClr val="662b07"/>
            </a:solidFill>
            <a:round/>
          </a:ln>
        </p:spPr>
        <p:style>
          <a:lnRef idx="2">
            <a:schemeClr val="accent2">
              <a:shade val="15000"/>
            </a:schemeClr>
          </a:lnRef>
          <a:fillRef idx="1">
            <a:schemeClr val="accent2"/>
          </a:fillRef>
          <a:effectRef idx="0">
            <a:schemeClr val="accent2"/>
          </a:effectRef>
          <a:fontRef idx="minor"/>
        </p:style>
        <p:txBody>
          <a:bodyPr lIns="90000" rIns="90000" tIns="45000" bIns="45000">
            <a:spAutoFit/>
          </a:bodyPr>
          <a:p>
            <a:pPr>
              <a:lnSpc>
                <a:spcPct val="100000"/>
              </a:lnSpc>
            </a:pPr>
            <a:r>
              <a:rPr b="0" lang="en-US" sz="1800" spc="-1" strike="noStrike">
                <a:solidFill>
                  <a:srgbClr val="000000"/>
                </a:solidFill>
                <a:latin typeface="Century Gothic"/>
              </a:rPr>
              <a:t>Function Overloading</a:t>
            </a:r>
            <a:endParaRPr b="0" lang="en-IN" sz="1800" spc="-1" strike="noStrike">
              <a:latin typeface="Arial"/>
            </a:endParaRPr>
          </a:p>
        </p:txBody>
      </p:sp>
      <p:pic>
        <p:nvPicPr>
          <p:cNvPr id="357" name="Picture 9" descr=""/>
          <p:cNvPicPr/>
          <p:nvPr/>
        </p:nvPicPr>
        <p:blipFill>
          <a:blip r:embed="rId2"/>
          <a:stretch/>
        </p:blipFill>
        <p:spPr>
          <a:xfrm>
            <a:off x="6552720" y="2514600"/>
            <a:ext cx="4311360" cy="3773160"/>
          </a:xfrm>
          <a:prstGeom prst="rect">
            <a:avLst/>
          </a:prstGeom>
          <a:ln w="0">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Title 1"/>
          <p:cNvSpPr txBox="1"/>
          <p:nvPr/>
        </p:nvSpPr>
        <p:spPr>
          <a:xfrm>
            <a:off x="646200" y="452880"/>
            <a:ext cx="9404280" cy="1400040"/>
          </a:xfrm>
          <a:prstGeom prst="rect">
            <a:avLst/>
          </a:prstGeom>
          <a:noFill/>
          <a:ln w="0">
            <a:noFill/>
          </a:ln>
        </p:spPr>
        <p:txBody>
          <a:bodyPr>
            <a:noAutofit/>
          </a:bodyPr>
          <a:p>
            <a:pPr>
              <a:lnSpc>
                <a:spcPct val="100000"/>
              </a:lnSpc>
            </a:pPr>
            <a:r>
              <a:rPr b="1" lang="en-US" sz="4200" spc="-1" strike="noStrike">
                <a:solidFill>
                  <a:srgbClr val="ebebeb"/>
                </a:solidFill>
                <a:latin typeface="Century Gothic"/>
              </a:rPr>
              <a:t>Virtual Functions</a:t>
            </a:r>
            <a:endParaRPr b="0" lang="en-US" sz="4200" spc="-1" strike="noStrike">
              <a:solidFill>
                <a:srgbClr val="ffffff"/>
              </a:solidFill>
              <a:latin typeface="Century Gothic"/>
            </a:endParaRPr>
          </a:p>
        </p:txBody>
      </p:sp>
      <p:sp>
        <p:nvSpPr>
          <p:cNvPr id="359" name="TextBox 2"/>
          <p:cNvSpPr/>
          <p:nvPr/>
        </p:nvSpPr>
        <p:spPr>
          <a:xfrm>
            <a:off x="646200" y="1517760"/>
            <a:ext cx="5248440" cy="4358520"/>
          </a:xfrm>
          <a:prstGeom prst="rect">
            <a:avLst/>
          </a:prstGeom>
          <a:noFill/>
          <a:ln w="0">
            <a:noFill/>
          </a:ln>
        </p:spPr>
        <p:style>
          <a:lnRef idx="0"/>
          <a:fillRef idx="0"/>
          <a:effectRef idx="0"/>
          <a:fontRef idx="minor"/>
        </p:style>
        <p:txBody>
          <a:bodyPr lIns="90000" rIns="90000" tIns="45000" bIns="45000">
            <a:spAutoFit/>
          </a:bodyPr>
          <a:p>
            <a:pPr marL="343080" indent="-342720" algn="just">
              <a:lnSpc>
                <a:spcPct val="100000"/>
              </a:lnSpc>
              <a:buClr>
                <a:srgbClr val="ffffff"/>
              </a:buClr>
              <a:buFont typeface="Arial"/>
              <a:buChar char="•"/>
            </a:pPr>
            <a:r>
              <a:rPr b="0" lang="en-US" sz="2000" spc="-1" strike="noStrike">
                <a:solidFill>
                  <a:srgbClr val="ffffff"/>
                </a:solidFill>
                <a:latin typeface="Bahnschrift Light SemiCondensed"/>
              </a:rPr>
              <a:t>But the main use of polymorphism is when a parent class reference is used to refer to a child class object. </a:t>
            </a:r>
            <a:endParaRPr b="0" lang="en-IN" sz="2000" spc="-1" strike="noStrike">
              <a:latin typeface="Arial"/>
            </a:endParaRPr>
          </a:p>
          <a:p>
            <a:pPr algn="just">
              <a:lnSpc>
                <a:spcPct val="100000"/>
              </a:lnSpc>
            </a:pPr>
            <a:endParaRPr b="0" lang="en-IN" sz="2000" spc="-1" strike="noStrike">
              <a:latin typeface="Arial"/>
            </a:endParaRPr>
          </a:p>
          <a:p>
            <a:pPr marL="343080" indent="-342720" algn="just">
              <a:lnSpc>
                <a:spcPct val="100000"/>
              </a:lnSpc>
              <a:buClr>
                <a:srgbClr val="ffffff"/>
              </a:buClr>
              <a:buFont typeface="Arial"/>
              <a:buChar char="•"/>
            </a:pPr>
            <a:r>
              <a:rPr b="0" lang="en-US" sz="2000" spc="-1" strike="noStrike">
                <a:solidFill>
                  <a:srgbClr val="ffffff"/>
                </a:solidFill>
                <a:latin typeface="Bahnschrift Light SemiCondensed"/>
              </a:rPr>
              <a:t>The virtual functions are dynamic as in the concept is when they are declared as such they look for the </a:t>
            </a:r>
            <a:r>
              <a:rPr b="1" lang="en-US" sz="2000" spc="-1" strike="noStrike">
                <a:solidFill>
                  <a:srgbClr val="ffffff"/>
                </a:solidFill>
                <a:latin typeface="Bahnschrift Light SemiCondensed"/>
              </a:rPr>
              <a:t>latest overridden </a:t>
            </a:r>
            <a:r>
              <a:rPr b="0" lang="en-US" sz="2000" spc="-1" strike="noStrike">
                <a:solidFill>
                  <a:srgbClr val="ffffff"/>
                </a:solidFill>
                <a:latin typeface="Bahnschrift Light SemiCondensed"/>
              </a:rPr>
              <a:t>definition of the function in the derived classes. </a:t>
            </a:r>
            <a:endParaRPr b="0" lang="en-IN" sz="2000" spc="-1" strike="noStrike">
              <a:latin typeface="Arial"/>
            </a:endParaRPr>
          </a:p>
          <a:p>
            <a:pPr algn="just">
              <a:lnSpc>
                <a:spcPct val="100000"/>
              </a:lnSpc>
            </a:pPr>
            <a:endParaRPr b="0" lang="en-IN" sz="2000" spc="-1" strike="noStrike">
              <a:latin typeface="Arial"/>
            </a:endParaRPr>
          </a:p>
          <a:p>
            <a:pPr marL="343080" indent="-342720" algn="just">
              <a:lnSpc>
                <a:spcPct val="100000"/>
              </a:lnSpc>
              <a:buClr>
                <a:srgbClr val="ffffff"/>
              </a:buClr>
              <a:buFont typeface="Arial"/>
              <a:buChar char="•"/>
            </a:pPr>
            <a:r>
              <a:rPr b="0" lang="en-US" sz="2000" spc="-1" strike="noStrike">
                <a:solidFill>
                  <a:srgbClr val="ffffff"/>
                </a:solidFill>
                <a:latin typeface="Bahnschrift Light SemiCondensed"/>
              </a:rPr>
              <a:t>If its there, then that version is given as the output. Otherwise, the base class version of the function performs the necessary desired outcome.</a:t>
            </a:r>
            <a:endParaRPr b="0" lang="en-IN" sz="2000" spc="-1" strike="noStrike">
              <a:latin typeface="Arial"/>
            </a:endParaRPr>
          </a:p>
        </p:txBody>
      </p:sp>
      <p:pic>
        <p:nvPicPr>
          <p:cNvPr id="360" name="Picture 4" descr=""/>
          <p:cNvPicPr/>
          <p:nvPr/>
        </p:nvPicPr>
        <p:blipFill>
          <a:blip r:embed="rId1"/>
          <a:stretch/>
        </p:blipFill>
        <p:spPr>
          <a:xfrm>
            <a:off x="6407640" y="806400"/>
            <a:ext cx="4893120" cy="5245200"/>
          </a:xfrm>
          <a:prstGeom prst="rect">
            <a:avLst/>
          </a:prstGeom>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Title 1"/>
          <p:cNvSpPr txBox="1"/>
          <p:nvPr/>
        </p:nvSpPr>
        <p:spPr>
          <a:xfrm>
            <a:off x="646200" y="330120"/>
            <a:ext cx="9404280" cy="1400040"/>
          </a:xfrm>
          <a:prstGeom prst="rect">
            <a:avLst/>
          </a:prstGeom>
          <a:noFill/>
          <a:ln w="0">
            <a:noFill/>
          </a:ln>
        </p:spPr>
        <p:txBody>
          <a:bodyPr>
            <a:noAutofit/>
          </a:bodyPr>
          <a:p>
            <a:pPr>
              <a:lnSpc>
                <a:spcPct val="100000"/>
              </a:lnSpc>
            </a:pPr>
            <a:r>
              <a:rPr b="1" lang="en-IN" sz="4200" spc="-1" strike="noStrike">
                <a:solidFill>
                  <a:srgbClr val="ebebeb"/>
                </a:solidFill>
                <a:latin typeface="Century Gothic"/>
              </a:rPr>
              <a:t>Abstraction</a:t>
            </a:r>
            <a:endParaRPr b="0" lang="en-US" sz="4200" spc="-1" strike="noStrike">
              <a:solidFill>
                <a:srgbClr val="ffffff"/>
              </a:solidFill>
              <a:latin typeface="Century Gothic"/>
            </a:endParaRPr>
          </a:p>
        </p:txBody>
      </p:sp>
      <p:sp>
        <p:nvSpPr>
          <p:cNvPr id="362" name="TextBox 2"/>
          <p:cNvSpPr/>
          <p:nvPr/>
        </p:nvSpPr>
        <p:spPr>
          <a:xfrm>
            <a:off x="646200" y="1270080"/>
            <a:ext cx="4825800" cy="5637240"/>
          </a:xfrm>
          <a:prstGeom prst="rect">
            <a:avLst/>
          </a:prstGeom>
          <a:noFill/>
          <a:ln w="0">
            <a:noFill/>
          </a:ln>
        </p:spPr>
        <p:style>
          <a:lnRef idx="0"/>
          <a:fillRef idx="0"/>
          <a:effectRef idx="0"/>
          <a:fontRef idx="minor"/>
        </p:style>
        <p:txBody>
          <a:bodyPr lIns="90000" rIns="90000" tIns="45000" bIns="45000">
            <a:spAutoFit/>
          </a:bodyPr>
          <a:p>
            <a:pPr marL="285840" indent="-285480" algn="just">
              <a:lnSpc>
                <a:spcPct val="100000"/>
              </a:lnSpc>
              <a:buClr>
                <a:srgbClr val="ffffff"/>
              </a:buClr>
              <a:buFont typeface="Arial"/>
              <a:buChar char="•"/>
            </a:pPr>
            <a:r>
              <a:rPr b="0" lang="en-US" sz="1800" spc="-1" strike="noStrike">
                <a:solidFill>
                  <a:srgbClr val="ffffff"/>
                </a:solidFill>
                <a:latin typeface="Bahnschrift Light"/>
              </a:rPr>
              <a:t>The process of simplifying complex systems by breaking them into smaller, manageable parts.</a:t>
            </a:r>
            <a:endParaRPr b="0" lang="en-IN" sz="1800" spc="-1" strike="noStrike">
              <a:latin typeface="Arial"/>
            </a:endParaRPr>
          </a:p>
          <a:p>
            <a:pPr algn="just">
              <a:lnSpc>
                <a:spcPct val="100000"/>
              </a:lnSpc>
            </a:pPr>
            <a:endParaRPr b="0" lang="en-IN" sz="1800" spc="-1" strike="noStrike">
              <a:latin typeface="Arial"/>
            </a:endParaRPr>
          </a:p>
          <a:p>
            <a:pPr marL="285840" indent="-285480" algn="just">
              <a:lnSpc>
                <a:spcPct val="100000"/>
              </a:lnSpc>
              <a:buClr>
                <a:srgbClr val="ffffff"/>
              </a:buClr>
              <a:buFont typeface="Arial"/>
              <a:buChar char="•"/>
            </a:pPr>
            <a:r>
              <a:rPr b="0" lang="en-US" sz="1800" spc="-1" strike="noStrike">
                <a:solidFill>
                  <a:srgbClr val="ffffff"/>
                </a:solidFill>
                <a:latin typeface="Bahnschrift Light"/>
              </a:rPr>
              <a:t>In C++, abstraction is achieved using classes and member functions, where the internal implementation details are hidden from the user.</a:t>
            </a:r>
            <a:endParaRPr b="0" lang="en-IN" sz="1800" spc="-1" strike="noStrike">
              <a:latin typeface="Arial"/>
            </a:endParaRPr>
          </a:p>
          <a:p>
            <a:pPr algn="just">
              <a:lnSpc>
                <a:spcPct val="100000"/>
              </a:lnSpc>
            </a:pPr>
            <a:endParaRPr b="0" lang="en-IN" sz="1800" spc="-1" strike="noStrike">
              <a:latin typeface="Arial"/>
            </a:endParaRPr>
          </a:p>
          <a:p>
            <a:pPr algn="just">
              <a:lnSpc>
                <a:spcPct val="100000"/>
              </a:lnSpc>
            </a:pPr>
            <a:r>
              <a:rPr b="0" lang="en-US" sz="2000" spc="-1" strike="noStrike">
                <a:solidFill>
                  <a:srgbClr val="ffffff"/>
                </a:solidFill>
                <a:latin typeface="Bahnschrift SemiCondensed"/>
              </a:rPr>
              <a:t>Pure Virtual Functions and Abstract Classes:</a:t>
            </a:r>
            <a:endParaRPr b="0" lang="en-IN" sz="2000" spc="-1" strike="noStrike">
              <a:latin typeface="Arial"/>
            </a:endParaRPr>
          </a:p>
          <a:p>
            <a:pPr algn="just">
              <a:lnSpc>
                <a:spcPct val="100000"/>
              </a:lnSpc>
            </a:pPr>
            <a:endParaRPr b="0" lang="en-IN" sz="2000" spc="-1" strike="noStrike">
              <a:latin typeface="Arial"/>
            </a:endParaRPr>
          </a:p>
          <a:p>
            <a:pPr algn="just">
              <a:lnSpc>
                <a:spcPct val="100000"/>
              </a:lnSpc>
            </a:pPr>
            <a:r>
              <a:rPr b="0" lang="en-US" sz="1800" spc="-1" strike="noStrike">
                <a:solidFill>
                  <a:srgbClr val="ffffff"/>
                </a:solidFill>
                <a:latin typeface="72 Black"/>
              </a:rPr>
              <a:t>Pure virtual function: </a:t>
            </a:r>
            <a:r>
              <a:rPr b="0" lang="en-US" sz="1800" spc="-1" strike="noStrike">
                <a:solidFill>
                  <a:srgbClr val="ffffff"/>
                </a:solidFill>
                <a:latin typeface="Bahnschrift Light"/>
              </a:rPr>
              <a:t>Declared in a base class but has no implementation.</a:t>
            </a:r>
            <a:endParaRPr b="0" lang="en-IN" sz="1800" spc="-1" strike="noStrike">
              <a:latin typeface="Arial"/>
            </a:endParaRPr>
          </a:p>
          <a:p>
            <a:pPr algn="just">
              <a:lnSpc>
                <a:spcPct val="100000"/>
              </a:lnSpc>
            </a:pPr>
            <a:endParaRPr b="0" lang="en-IN" sz="1800" spc="-1" strike="noStrike">
              <a:latin typeface="Arial"/>
            </a:endParaRPr>
          </a:p>
          <a:p>
            <a:pPr algn="just">
              <a:lnSpc>
                <a:spcPct val="100000"/>
              </a:lnSpc>
            </a:pPr>
            <a:r>
              <a:rPr b="0" lang="en-US" sz="1800" spc="-1" strike="noStrike">
                <a:solidFill>
                  <a:srgbClr val="ffffff"/>
                </a:solidFill>
                <a:latin typeface="72 Black"/>
              </a:rPr>
              <a:t>Abstract class: </a:t>
            </a:r>
            <a:r>
              <a:rPr b="0" lang="en-US" sz="1800" spc="-1" strike="noStrike">
                <a:solidFill>
                  <a:srgbClr val="ffffff"/>
                </a:solidFill>
                <a:latin typeface="Bahnschrift Light"/>
              </a:rPr>
              <a:t>Contains at least one pure virtual function. Cannot be instantiated but can be used as a base class for derived classes.</a:t>
            </a:r>
            <a:endParaRPr b="0" lang="en-IN" sz="1800" spc="-1" strike="noStrike">
              <a:latin typeface="Arial"/>
            </a:endParaRPr>
          </a:p>
          <a:p>
            <a:pPr algn="just">
              <a:lnSpc>
                <a:spcPct val="100000"/>
              </a:lnSpc>
            </a:pPr>
            <a:endParaRPr b="0" lang="en-IN" sz="1800" spc="-1" strike="noStrike">
              <a:latin typeface="Arial"/>
            </a:endParaRPr>
          </a:p>
        </p:txBody>
      </p:sp>
      <p:pic>
        <p:nvPicPr>
          <p:cNvPr id="363" name="Picture 8" descr=""/>
          <p:cNvPicPr/>
          <p:nvPr/>
        </p:nvPicPr>
        <p:blipFill>
          <a:blip r:embed="rId1"/>
          <a:stretch/>
        </p:blipFill>
        <p:spPr>
          <a:xfrm>
            <a:off x="6095880" y="856440"/>
            <a:ext cx="4825800" cy="5307120"/>
          </a:xfrm>
          <a:prstGeom prst="rect">
            <a:avLst/>
          </a:prstGeom>
          <a:ln w="0">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4" name="Picture 2" descr=""/>
          <p:cNvPicPr/>
          <p:nvPr/>
        </p:nvPicPr>
        <p:blipFill>
          <a:blip r:embed="rId1"/>
          <a:stretch/>
        </p:blipFill>
        <p:spPr>
          <a:xfrm>
            <a:off x="181080" y="1020600"/>
            <a:ext cx="5594760" cy="4816080"/>
          </a:xfrm>
          <a:prstGeom prst="rect">
            <a:avLst/>
          </a:prstGeom>
          <a:ln w="0">
            <a:noFill/>
          </a:ln>
        </p:spPr>
      </p:pic>
      <p:pic>
        <p:nvPicPr>
          <p:cNvPr id="365" name="Picture 4" descr=""/>
          <p:cNvPicPr/>
          <p:nvPr/>
        </p:nvPicPr>
        <p:blipFill>
          <a:blip r:embed="rId2"/>
          <a:stretch/>
        </p:blipFill>
        <p:spPr>
          <a:xfrm>
            <a:off x="5966640" y="1020600"/>
            <a:ext cx="5793840" cy="5240880"/>
          </a:xfrm>
          <a:prstGeom prst="rect">
            <a:avLst/>
          </a:prstGeom>
          <a:ln w="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366" name="Title 1"/>
          <p:cNvSpPr txBox="1"/>
          <p:nvPr/>
        </p:nvSpPr>
        <p:spPr>
          <a:xfrm>
            <a:off x="1045800" y="1528560"/>
            <a:ext cx="4029840" cy="3215160"/>
          </a:xfrm>
          <a:prstGeom prst="rect">
            <a:avLst/>
          </a:prstGeom>
          <a:noFill/>
          <a:ln w="0">
            <a:noFill/>
          </a:ln>
        </p:spPr>
        <p:txBody>
          <a:bodyPr anchor="ctr">
            <a:normAutofit/>
          </a:bodyPr>
          <a:p>
            <a:pPr algn="ctr">
              <a:lnSpc>
                <a:spcPct val="100000"/>
              </a:lnSpc>
            </a:pPr>
            <a:r>
              <a:rPr b="0" lang="en-US" sz="4200" spc="-1" strike="noStrike">
                <a:solidFill>
                  <a:srgbClr val="ffffff"/>
                </a:solidFill>
                <a:latin typeface="Century Gothic"/>
              </a:rPr>
              <a:t>Comparisons with C Programming Language</a:t>
            </a:r>
            <a:endParaRPr b="0" lang="en-US" sz="4200" spc="-1" strike="noStrike">
              <a:solidFill>
                <a:srgbClr val="ffffff"/>
              </a:solidFill>
              <a:latin typeface="Century Gothic"/>
            </a:endParaRPr>
          </a:p>
        </p:txBody>
      </p:sp>
      <p:graphicFrame>
        <p:nvGraphicFramePr>
          <p:cNvPr id="4" name="Diagram4"/>
          <p:cNvGraphicFramePr/>
          <p:nvPr>
            <p:extLst>
              <p:ext uri="{D42A27DB-BD31-4B8C-83A1-F6EECF244321}">
                <p14:modId xmlns:p14="http://schemas.microsoft.com/office/powerpoint/2010/main" val="345817880"/>
              </p:ext>
            </p:extLst>
          </p:nvPr>
        </p:nvGraphicFramePr>
        <p:xfrm>
          <a:off x="5448240" y="1036440"/>
          <a:ext cx="5216760" cy="435096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Title 1"/>
          <p:cNvSpPr txBox="1"/>
          <p:nvPr/>
        </p:nvSpPr>
        <p:spPr>
          <a:xfrm>
            <a:off x="221760" y="292320"/>
            <a:ext cx="6065280" cy="853920"/>
          </a:xfrm>
          <a:prstGeom prst="rect">
            <a:avLst/>
          </a:prstGeom>
          <a:noFill/>
          <a:ln w="0">
            <a:noFill/>
          </a:ln>
        </p:spPr>
        <p:txBody>
          <a:bodyPr>
            <a:noAutofit/>
          </a:bodyPr>
          <a:p>
            <a:pPr>
              <a:lnSpc>
                <a:spcPct val="100000"/>
              </a:lnSpc>
            </a:pPr>
            <a:r>
              <a:rPr b="1" lang="en-US" sz="4200" spc="-1" strike="noStrike">
                <a:solidFill>
                  <a:srgbClr val="ebebeb"/>
                </a:solidFill>
                <a:latin typeface="Century Gothic"/>
              </a:rPr>
              <a:t>Const keyword in C++</a:t>
            </a:r>
            <a:endParaRPr b="0" lang="en-US" sz="4200" spc="-1" strike="noStrike">
              <a:solidFill>
                <a:srgbClr val="ffffff"/>
              </a:solidFill>
              <a:latin typeface="Century Gothic"/>
            </a:endParaRPr>
          </a:p>
        </p:txBody>
      </p:sp>
      <p:sp>
        <p:nvSpPr>
          <p:cNvPr id="132" name="TextBox 2"/>
          <p:cNvSpPr/>
          <p:nvPr/>
        </p:nvSpPr>
        <p:spPr>
          <a:xfrm>
            <a:off x="396000" y="1244160"/>
            <a:ext cx="7065000" cy="4479480"/>
          </a:xfrm>
          <a:prstGeom prst="rect">
            <a:avLst/>
          </a:prstGeom>
          <a:noFill/>
          <a:ln w="0">
            <a:noFill/>
          </a:ln>
        </p:spPr>
        <p:style>
          <a:lnRef idx="0"/>
          <a:fillRef idx="0"/>
          <a:effectRef idx="0"/>
          <a:fontRef idx="minor"/>
        </p:style>
        <p:txBody>
          <a:bodyPr lIns="90000" rIns="90000" tIns="45000" bIns="45000">
            <a:spAutoFit/>
          </a:bodyPr>
          <a:p>
            <a:pPr marL="285840" indent="-285480" algn="just">
              <a:lnSpc>
                <a:spcPct val="150000"/>
              </a:lnSpc>
              <a:buClr>
                <a:srgbClr val="ffffff"/>
              </a:buClr>
              <a:buFont typeface="Arial"/>
              <a:buChar char="•"/>
            </a:pPr>
            <a:r>
              <a:rPr b="0" lang="en-US" sz="1800" spc="-1" strike="noStrike">
                <a:solidFill>
                  <a:srgbClr val="ffffff"/>
                </a:solidFill>
                <a:latin typeface="Bahnschrift SemiLight"/>
              </a:rPr>
              <a:t>When the keyword is attached to any method(), variable, or pointer variable , and with object of a class it prevents that specific object/method()/variable to modify its data items value.</a:t>
            </a:r>
            <a:endParaRPr b="0" lang="en-IN" sz="1800" spc="-1" strike="noStrike">
              <a:latin typeface="Arial"/>
            </a:endParaRPr>
          </a:p>
          <a:p>
            <a:pPr algn="just">
              <a:lnSpc>
                <a:spcPct val="150000"/>
              </a:lnSpc>
            </a:pPr>
            <a:endParaRPr b="0" lang="en-IN" sz="1800" spc="-1" strike="noStrike">
              <a:latin typeface="Arial"/>
            </a:endParaRPr>
          </a:p>
          <a:p>
            <a:pPr marL="285840" indent="-285480" algn="just">
              <a:lnSpc>
                <a:spcPct val="150000"/>
              </a:lnSpc>
              <a:buClr>
                <a:srgbClr val="ffffff"/>
              </a:buClr>
              <a:buFont typeface="Arial"/>
              <a:buChar char="•"/>
            </a:pPr>
            <a:r>
              <a:rPr b="0" lang="en-US" sz="1800" spc="-1" strike="noStrike">
                <a:solidFill>
                  <a:srgbClr val="ffffff"/>
                </a:solidFill>
                <a:latin typeface="Bahnschrift SemiLight"/>
              </a:rPr>
              <a:t>There are certain rules for the declaration and initialization of the constant variables:</a:t>
            </a:r>
            <a:endParaRPr b="0" lang="en-IN" sz="1800" spc="-1" strike="noStrike">
              <a:latin typeface="Arial"/>
            </a:endParaRPr>
          </a:p>
          <a:p>
            <a:pPr lvl="1" marL="743040" indent="-285480" algn="just">
              <a:lnSpc>
                <a:spcPct val="150000"/>
              </a:lnSpc>
              <a:buClr>
                <a:srgbClr val="ffffff"/>
              </a:buClr>
              <a:buFont typeface="Arial"/>
              <a:buChar char="•"/>
            </a:pPr>
            <a:r>
              <a:rPr b="0" lang="en-US" sz="1800" spc="-1" strike="noStrike">
                <a:solidFill>
                  <a:srgbClr val="ffffff"/>
                </a:solidFill>
                <a:latin typeface="Bahnschrift SemiLight"/>
              </a:rPr>
              <a:t>cannot be left un-initialized at the time of the assignment.</a:t>
            </a:r>
            <a:endParaRPr b="0" lang="en-IN" sz="1800" spc="-1" strike="noStrike">
              <a:latin typeface="Arial"/>
            </a:endParaRPr>
          </a:p>
          <a:p>
            <a:pPr lvl="1" marL="743040" indent="-285480" algn="just">
              <a:lnSpc>
                <a:spcPct val="150000"/>
              </a:lnSpc>
              <a:buClr>
                <a:srgbClr val="ffffff"/>
              </a:buClr>
              <a:buFont typeface="Arial"/>
              <a:buChar char="•"/>
            </a:pPr>
            <a:r>
              <a:rPr b="0" lang="en-US" sz="1800" spc="-1" strike="noStrike">
                <a:solidFill>
                  <a:srgbClr val="ffffff"/>
                </a:solidFill>
                <a:latin typeface="Bahnschrift SemiLight"/>
              </a:rPr>
              <a:t>It cannot be assigned value anywhere in the program</a:t>
            </a:r>
            <a:endParaRPr b="0" lang="en-IN" sz="1800" spc="-1" strike="noStrike">
              <a:latin typeface="Arial"/>
            </a:endParaRPr>
          </a:p>
          <a:p>
            <a:pPr lvl="1" marL="743040" indent="-285480" algn="just">
              <a:lnSpc>
                <a:spcPct val="150000"/>
              </a:lnSpc>
              <a:buClr>
                <a:srgbClr val="ffffff"/>
              </a:buClr>
              <a:buFont typeface="Arial"/>
              <a:buChar char="•"/>
            </a:pPr>
            <a:r>
              <a:rPr b="0" lang="en-US" sz="1800" spc="-1" strike="noStrike">
                <a:solidFill>
                  <a:srgbClr val="ffffff"/>
                </a:solidFill>
                <a:latin typeface="Bahnschrift SemiLight"/>
              </a:rPr>
              <a:t>Explicit value needed to be provided to the constant variable at the time of declaration of the constant variable</a:t>
            </a:r>
            <a:endParaRPr b="0" lang="en-IN" sz="1800" spc="-1" strike="noStrike">
              <a:latin typeface="Arial"/>
            </a:endParaRPr>
          </a:p>
          <a:p>
            <a:pPr algn="just">
              <a:lnSpc>
                <a:spcPct val="100000"/>
              </a:lnSpc>
            </a:pPr>
            <a:endParaRPr b="0" lang="en-IN" sz="1800" spc="-1" strike="noStrike">
              <a:latin typeface="Arial"/>
            </a:endParaRPr>
          </a:p>
        </p:txBody>
      </p:sp>
      <p:pic>
        <p:nvPicPr>
          <p:cNvPr id="133" name="Picture 4" descr=""/>
          <p:cNvPicPr/>
          <p:nvPr/>
        </p:nvPicPr>
        <p:blipFill>
          <a:blip r:embed="rId1"/>
          <a:stretch/>
        </p:blipFill>
        <p:spPr>
          <a:xfrm>
            <a:off x="7691040" y="2519280"/>
            <a:ext cx="3895920" cy="2181240"/>
          </a:xfrm>
          <a:prstGeom prst="rect">
            <a:avLst/>
          </a:prstGeom>
          <a:ln w="0">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Title 1"/>
          <p:cNvSpPr txBox="1"/>
          <p:nvPr/>
        </p:nvSpPr>
        <p:spPr>
          <a:xfrm>
            <a:off x="75600" y="48960"/>
            <a:ext cx="4664880" cy="723960"/>
          </a:xfrm>
          <a:prstGeom prst="rect">
            <a:avLst/>
          </a:prstGeom>
          <a:noFill/>
          <a:ln w="0">
            <a:noFill/>
          </a:ln>
        </p:spPr>
        <p:txBody>
          <a:bodyPr>
            <a:noAutofit/>
          </a:bodyPr>
          <a:p>
            <a:pPr>
              <a:lnSpc>
                <a:spcPct val="100000"/>
              </a:lnSpc>
            </a:pPr>
            <a:r>
              <a:rPr b="1" lang="en-US" sz="4200" spc="-1" strike="noStrike">
                <a:solidFill>
                  <a:srgbClr val="ebebeb"/>
                </a:solidFill>
                <a:latin typeface="Century Gothic"/>
              </a:rPr>
              <a:t>Templates in C++</a:t>
            </a:r>
            <a:endParaRPr b="0" lang="en-US" sz="4200" spc="-1" strike="noStrike">
              <a:solidFill>
                <a:srgbClr val="ffffff"/>
              </a:solidFill>
              <a:latin typeface="Century Gothic"/>
            </a:endParaRPr>
          </a:p>
        </p:txBody>
      </p:sp>
      <p:sp>
        <p:nvSpPr>
          <p:cNvPr id="368" name="TextBox 2"/>
          <p:cNvSpPr/>
          <p:nvPr/>
        </p:nvSpPr>
        <p:spPr>
          <a:xfrm>
            <a:off x="295920" y="773280"/>
            <a:ext cx="6700680" cy="3656520"/>
          </a:xfrm>
          <a:prstGeom prst="rect">
            <a:avLst/>
          </a:prstGeom>
          <a:noFill/>
          <a:ln w="0">
            <a:noFill/>
          </a:ln>
        </p:spPr>
        <p:style>
          <a:lnRef idx="2"/>
          <a:fillRef idx="0"/>
          <a:effectRef idx="0"/>
          <a:fontRef idx="minor"/>
        </p:style>
        <p:txBody>
          <a:bodyPr lIns="90000" rIns="90000" tIns="45000" bIns="45000">
            <a:spAutoFit/>
          </a:bodyPr>
          <a:p>
            <a:pPr marL="285840" indent="-285480">
              <a:lnSpc>
                <a:spcPct val="100000"/>
              </a:lnSpc>
              <a:buClr>
                <a:srgbClr val="ffffff"/>
              </a:buClr>
              <a:buFont typeface="Arial"/>
              <a:buChar char="•"/>
            </a:pPr>
            <a:r>
              <a:rPr b="0" lang="en-US" sz="1800" spc="-1" strike="noStrike">
                <a:solidFill>
                  <a:srgbClr val="ffffff"/>
                </a:solidFill>
                <a:latin typeface="Bahnschrift SemiLight"/>
              </a:rPr>
              <a:t>Templates are used to create generic functions and classes in C++.</a:t>
            </a:r>
            <a:endParaRPr b="0" lang="en-IN" sz="1800" spc="-1" strike="noStrike">
              <a:latin typeface="Arial"/>
            </a:endParaRPr>
          </a:p>
          <a:p>
            <a:pPr marL="285840" indent="-285480">
              <a:lnSpc>
                <a:spcPct val="100000"/>
              </a:lnSpc>
              <a:buClr>
                <a:srgbClr val="ffffff"/>
              </a:buClr>
              <a:buFont typeface="Arial"/>
              <a:buChar char="•"/>
            </a:pPr>
            <a:r>
              <a:rPr b="0" lang="en-US" sz="1800" spc="-1" strike="noStrike">
                <a:solidFill>
                  <a:srgbClr val="ffffff"/>
                </a:solidFill>
                <a:latin typeface="Bahnschrift SemiLight"/>
              </a:rPr>
              <a:t>In generic function  or class the type of data upon which the function or class operates is specified as a parameter.</a:t>
            </a:r>
            <a:endParaRPr b="0" lang="en-IN" sz="1800" spc="-1" strike="noStrike">
              <a:latin typeface="Arial"/>
            </a:endParaRPr>
          </a:p>
          <a:p>
            <a:pPr marL="285840" indent="-285480">
              <a:lnSpc>
                <a:spcPct val="100000"/>
              </a:lnSpc>
              <a:buClr>
                <a:srgbClr val="ffffff"/>
              </a:buClr>
              <a:buFont typeface="Arial"/>
              <a:buChar char="•"/>
            </a:pPr>
            <a:r>
              <a:rPr b="0" lang="en-US" sz="1800" spc="-1" strike="noStrike">
                <a:solidFill>
                  <a:srgbClr val="ffffff"/>
                </a:solidFill>
                <a:latin typeface="Bahnschrift SemiLight"/>
              </a:rPr>
              <a:t>Thus one can use one function or clas with several different types of data without having to explicitly recode specific versions for each data type .</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ffffff"/>
              </a:buClr>
              <a:buFont typeface="Arial"/>
              <a:buChar char="•"/>
            </a:pPr>
            <a:r>
              <a:rPr b="0" lang="en-US" sz="1800" spc="-1" strike="noStrike">
                <a:solidFill>
                  <a:srgbClr val="ffffff"/>
                </a:solidFill>
                <a:latin typeface="Bahnschrift SemiLight"/>
              </a:rPr>
              <a:t>For generic function to be created the syntax is:</a:t>
            </a:r>
            <a:endParaRPr b="0" lang="en-IN" sz="1800" spc="-1" strike="noStrike">
              <a:latin typeface="Arial"/>
            </a:endParaRPr>
          </a:p>
          <a:p>
            <a:pPr lvl="1" marL="743040" indent="-285480">
              <a:lnSpc>
                <a:spcPct val="100000"/>
              </a:lnSpc>
              <a:buClr>
                <a:srgbClr val="ffffff"/>
              </a:buClr>
              <a:buFont typeface="Arial"/>
              <a:buChar char="•"/>
            </a:pPr>
            <a:r>
              <a:rPr b="0" lang="en-US" sz="1800" spc="-1" strike="noStrike">
                <a:solidFill>
                  <a:srgbClr val="ffffff"/>
                </a:solidFill>
                <a:latin typeface="Bahnschrift SemiLight"/>
              </a:rPr>
              <a:t>Template&lt;class type&gt; ret-type func-name(parameter list){</a:t>
            </a:r>
            <a:endParaRPr b="0" lang="en-IN" sz="1800" spc="-1" strike="noStrike">
              <a:latin typeface="Arial"/>
            </a:endParaRPr>
          </a:p>
          <a:p>
            <a:pPr marL="457200">
              <a:lnSpc>
                <a:spcPct val="100000"/>
              </a:lnSpc>
            </a:pPr>
            <a:r>
              <a:rPr b="0" lang="en-US" sz="1800" spc="-1" strike="noStrike">
                <a:solidFill>
                  <a:srgbClr val="ffffff"/>
                </a:solidFill>
                <a:latin typeface="Bahnschrift SemiLight"/>
              </a:rPr>
              <a:t>	</a:t>
            </a:r>
            <a:r>
              <a:rPr b="0" lang="en-US" sz="1800" spc="-1" strike="noStrike">
                <a:solidFill>
                  <a:srgbClr val="ffffff"/>
                </a:solidFill>
                <a:latin typeface="Bahnschrift SemiLight"/>
              </a:rPr>
              <a:t>// body of the function</a:t>
            </a:r>
            <a:r>
              <a:rPr b="0" lang="en-US" sz="1800" spc="-1" strike="noStrike">
                <a:solidFill>
                  <a:srgbClr val="ffffff"/>
                </a:solidFill>
                <a:latin typeface="Bahnschrift SemiLight"/>
              </a:rPr>
              <a:t>	</a:t>
            </a:r>
            <a:endParaRPr b="0" lang="en-IN" sz="1800" spc="-1" strike="noStrike">
              <a:latin typeface="Arial"/>
            </a:endParaRPr>
          </a:p>
          <a:p>
            <a:pPr marL="457200">
              <a:lnSpc>
                <a:spcPct val="100000"/>
              </a:lnSpc>
            </a:pPr>
            <a:r>
              <a:rPr b="0" lang="en-US" sz="1800" spc="-1" strike="noStrike">
                <a:solidFill>
                  <a:srgbClr val="ffffff"/>
                </a:solidFill>
                <a:latin typeface="Bahnschrift SemiLight"/>
              </a:rPr>
              <a:t>}</a:t>
            </a:r>
            <a:endParaRPr b="0" lang="en-IN" sz="1800" spc="-1" strike="noStrike">
              <a:latin typeface="Arial"/>
            </a:endParaRPr>
          </a:p>
        </p:txBody>
      </p:sp>
      <p:pic>
        <p:nvPicPr>
          <p:cNvPr id="369" name="Picture 4" descr=""/>
          <p:cNvPicPr/>
          <p:nvPr/>
        </p:nvPicPr>
        <p:blipFill>
          <a:blip r:embed="rId1"/>
          <a:stretch/>
        </p:blipFill>
        <p:spPr>
          <a:xfrm>
            <a:off x="7333200" y="1834920"/>
            <a:ext cx="4482000" cy="3721680"/>
          </a:xfrm>
          <a:prstGeom prst="rect">
            <a:avLst/>
          </a:prstGeom>
          <a:ln w="0">
            <a:noFill/>
          </a:ln>
        </p:spPr>
      </p:pic>
      <p:sp>
        <p:nvSpPr>
          <p:cNvPr id="370" name="TextBox 5"/>
          <p:cNvSpPr/>
          <p:nvPr/>
        </p:nvSpPr>
        <p:spPr>
          <a:xfrm>
            <a:off x="295920" y="4402800"/>
            <a:ext cx="7001640" cy="22849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Bahnschrift SemiLight"/>
              </a:rPr>
              <a:t>A generic function(a function definition proceeded by the template statement) is also sometimes called as a template function.</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ffffff"/>
                </a:solidFill>
                <a:latin typeface="Bahnschrift SemiLight"/>
              </a:rPr>
              <a:t>When compiler creates a specific version of this function, it is said to have created a specialization. This is also called as a generated function.</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ffffff"/>
                </a:solidFill>
                <a:latin typeface="Bahnschrift SemiLight"/>
              </a:rPr>
              <a:t>The generating of a function is referred to as instantiation. </a:t>
            </a:r>
            <a:endParaRPr b="0" lang="en-IN" sz="1800" spc="-1" strike="noStrike">
              <a:latin typeface="Arial"/>
            </a:endParaRPr>
          </a:p>
        </p:txBody>
      </p:sp>
      <p:pic>
        <p:nvPicPr>
          <p:cNvPr id="371" name="Picture 7" descr=""/>
          <p:cNvPicPr/>
          <p:nvPr/>
        </p:nvPicPr>
        <p:blipFill>
          <a:blip r:embed="rId2"/>
          <a:stretch/>
        </p:blipFill>
        <p:spPr>
          <a:xfrm>
            <a:off x="6997320" y="0"/>
            <a:ext cx="2676960" cy="1546200"/>
          </a:xfrm>
          <a:prstGeom prst="rect">
            <a:avLst/>
          </a:prstGeom>
          <a:ln w="0">
            <a:noFill/>
          </a:ln>
        </p:spPr>
      </p:pic>
      <p:pic>
        <p:nvPicPr>
          <p:cNvPr id="372" name="Picture 9" descr=""/>
          <p:cNvPicPr/>
          <p:nvPr/>
        </p:nvPicPr>
        <p:blipFill>
          <a:blip r:embed="rId3"/>
          <a:stretch/>
        </p:blipFill>
        <p:spPr>
          <a:xfrm>
            <a:off x="9766440" y="0"/>
            <a:ext cx="2349360" cy="1546200"/>
          </a:xfrm>
          <a:prstGeom prst="rect">
            <a:avLst/>
          </a:prstGeom>
          <a:ln w="0">
            <a:noFill/>
          </a:ln>
        </p:spPr>
      </p:pic>
      <p:sp>
        <p:nvSpPr>
          <p:cNvPr id="373" name="TextBox 10"/>
          <p:cNvSpPr/>
          <p:nvPr/>
        </p:nvSpPr>
        <p:spPr>
          <a:xfrm>
            <a:off x="11050920" y="948240"/>
            <a:ext cx="989280" cy="516600"/>
          </a:xfrm>
          <a:prstGeom prst="rect">
            <a:avLst/>
          </a:prstGeom>
          <a:solidFill>
            <a:schemeClr val="accent1">
              <a:lumMod val="40000"/>
              <a:lumOff val="60000"/>
            </a:schemeClr>
          </a:solid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ffffff"/>
                </a:solidFill>
                <a:latin typeface="Century Gothic"/>
              </a:rPr>
              <a:t>COMPILE ERROR</a:t>
            </a:r>
            <a:endParaRPr b="0" lang="en-IN" sz="1400" spc="-1" strike="noStrike">
              <a:latin typeface="Arial"/>
            </a:endParaRPr>
          </a:p>
        </p:txBody>
      </p:sp>
      <p:sp>
        <p:nvSpPr>
          <p:cNvPr id="374" name="TextBox 11"/>
          <p:cNvSpPr/>
          <p:nvPr/>
        </p:nvSpPr>
        <p:spPr>
          <a:xfrm>
            <a:off x="8886240" y="1098720"/>
            <a:ext cx="687960" cy="364680"/>
          </a:xfrm>
          <a:prstGeom prst="rect">
            <a:avLst/>
          </a:prstGeom>
          <a:solidFill>
            <a:srgbClr val="92d050"/>
          </a:solid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entury Gothic"/>
              </a:rPr>
              <a:t>FINE</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TextBox 2"/>
          <p:cNvSpPr/>
          <p:nvPr/>
        </p:nvSpPr>
        <p:spPr>
          <a:xfrm>
            <a:off x="659880" y="754200"/>
            <a:ext cx="8804160" cy="364680"/>
          </a:xfrm>
          <a:prstGeom prst="rect">
            <a:avLst/>
          </a:prstGeom>
          <a:noFill/>
          <a:ln w="0">
            <a:noFill/>
          </a:ln>
        </p:spPr>
        <p:style>
          <a:lnRef idx="0"/>
          <a:fillRef idx="0"/>
          <a:effectRef idx="0"/>
          <a:fontRef idx="minor"/>
        </p:style>
        <p:txBody>
          <a:bodyPr lIns="90000" rIns="90000" tIns="45000" bIns="45000">
            <a:spAutoFit/>
          </a:bodyPr>
          <a:p>
            <a:pPr marL="285840" indent="-285480">
              <a:lnSpc>
                <a:spcPct val="100000"/>
              </a:lnSpc>
              <a:buClr>
                <a:srgbClr val="ffffff"/>
              </a:buClr>
              <a:buFont typeface="Arial"/>
              <a:buChar char="•"/>
            </a:pPr>
            <a:r>
              <a:rPr b="0" lang="en-US" sz="1800" spc="-1" strike="noStrike">
                <a:solidFill>
                  <a:srgbClr val="ffffff"/>
                </a:solidFill>
                <a:latin typeface="Bahnschrift Light SemiCondensed"/>
              </a:rPr>
              <a:t>Generic function can also be overloaded .</a:t>
            </a:r>
            <a:endParaRPr b="0" lang="en-IN" sz="1800" spc="-1" strike="noStrike">
              <a:latin typeface="Arial"/>
            </a:endParaRPr>
          </a:p>
        </p:txBody>
      </p:sp>
      <p:pic>
        <p:nvPicPr>
          <p:cNvPr id="376" name="Picture 4" descr=""/>
          <p:cNvPicPr/>
          <p:nvPr/>
        </p:nvPicPr>
        <p:blipFill>
          <a:blip r:embed="rId1"/>
          <a:stretch/>
        </p:blipFill>
        <p:spPr>
          <a:xfrm>
            <a:off x="909000" y="1467360"/>
            <a:ext cx="3457800" cy="2905200"/>
          </a:xfrm>
          <a:prstGeom prst="rect">
            <a:avLst/>
          </a:prstGeom>
          <a:ln w="0">
            <a:noFill/>
          </a:ln>
        </p:spPr>
      </p:pic>
      <p:pic>
        <p:nvPicPr>
          <p:cNvPr id="377" name="Picture 6" descr=""/>
          <p:cNvPicPr/>
          <p:nvPr/>
        </p:nvPicPr>
        <p:blipFill>
          <a:blip r:embed="rId2"/>
          <a:stretch/>
        </p:blipFill>
        <p:spPr>
          <a:xfrm>
            <a:off x="4875480" y="1591200"/>
            <a:ext cx="5086800" cy="2657520"/>
          </a:xfrm>
          <a:prstGeom prst="rect">
            <a:avLst/>
          </a:prstGeom>
          <a:ln w="0">
            <a:noFill/>
          </a:ln>
        </p:spPr>
      </p:pic>
      <p:sp>
        <p:nvSpPr>
          <p:cNvPr id="378" name="TextBox 9"/>
          <p:cNvSpPr/>
          <p:nvPr/>
        </p:nvSpPr>
        <p:spPr>
          <a:xfrm>
            <a:off x="473040" y="4840200"/>
            <a:ext cx="8804160" cy="913320"/>
          </a:xfrm>
          <a:prstGeom prst="rect">
            <a:avLst/>
          </a:prstGeom>
          <a:noFill/>
          <a:ln w="0">
            <a:noFill/>
          </a:ln>
        </p:spPr>
        <p:style>
          <a:lnRef idx="0"/>
          <a:fillRef idx="0"/>
          <a:effectRef idx="0"/>
          <a:fontRef idx="minor"/>
        </p:style>
        <p:txBody>
          <a:bodyPr lIns="90000" rIns="90000" tIns="45000" bIns="45000">
            <a:spAutoFit/>
          </a:bodyPr>
          <a:p>
            <a:pPr marL="285840" indent="-285480">
              <a:lnSpc>
                <a:spcPct val="100000"/>
              </a:lnSpc>
              <a:buClr>
                <a:srgbClr val="ffffff"/>
              </a:buClr>
              <a:buFont typeface="Arial"/>
              <a:buChar char="•"/>
            </a:pPr>
            <a:r>
              <a:rPr b="0" lang="en-US" sz="1800" spc="-1" strike="noStrike">
                <a:solidFill>
                  <a:srgbClr val="ffffff"/>
                </a:solidFill>
                <a:latin typeface="Bahnschrift Light SemiCondensed"/>
              </a:rPr>
              <a:t>There are restrictions to overloaded generic functions. The overloaded function cannot perform some other function; the overloaded versions must all perform the same function – only datatype can differ.</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Title 1"/>
          <p:cNvSpPr txBox="1"/>
          <p:nvPr/>
        </p:nvSpPr>
        <p:spPr>
          <a:xfrm>
            <a:off x="646200" y="452880"/>
            <a:ext cx="4811760" cy="857160"/>
          </a:xfrm>
          <a:prstGeom prst="rect">
            <a:avLst/>
          </a:prstGeom>
          <a:noFill/>
          <a:ln w="0">
            <a:noFill/>
          </a:ln>
        </p:spPr>
        <p:txBody>
          <a:bodyPr>
            <a:noAutofit/>
          </a:bodyPr>
          <a:p>
            <a:pPr>
              <a:lnSpc>
                <a:spcPct val="100000"/>
              </a:lnSpc>
            </a:pPr>
            <a:r>
              <a:rPr b="1" lang="en-US" sz="4200" spc="-1" strike="noStrike">
                <a:solidFill>
                  <a:srgbClr val="ebebeb"/>
                </a:solidFill>
                <a:latin typeface="Century Gothic"/>
              </a:rPr>
              <a:t>Generic Classes:</a:t>
            </a:r>
            <a:endParaRPr b="0" lang="en-US" sz="42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Title 1"/>
          <p:cNvSpPr txBox="1"/>
          <p:nvPr/>
        </p:nvSpPr>
        <p:spPr>
          <a:xfrm>
            <a:off x="646200" y="452880"/>
            <a:ext cx="9404280" cy="1400040"/>
          </a:xfrm>
          <a:prstGeom prst="rect">
            <a:avLst/>
          </a:prstGeom>
          <a:noFill/>
          <a:ln w="0">
            <a:noFill/>
          </a:ln>
        </p:spPr>
        <p:txBody>
          <a:bodyPr>
            <a:noAutofit/>
          </a:bodyPr>
          <a:p>
            <a:pPr>
              <a:lnSpc>
                <a:spcPct val="100000"/>
              </a:lnSpc>
            </a:pPr>
            <a:r>
              <a:rPr b="1" lang="en-IN" sz="4200" spc="-1" strike="noStrike">
                <a:solidFill>
                  <a:srgbClr val="ebebeb"/>
                </a:solidFill>
                <a:latin typeface="Century Gothic"/>
              </a:rPr>
              <a:t>C++ Standard Library</a:t>
            </a:r>
            <a:endParaRPr b="0" lang="en-US" sz="4200" spc="-1" strike="noStrike">
              <a:solidFill>
                <a:srgbClr val="ffffff"/>
              </a:solidFill>
              <a:latin typeface="Century Gothic"/>
            </a:endParaRPr>
          </a:p>
        </p:txBody>
      </p:sp>
      <p:sp>
        <p:nvSpPr>
          <p:cNvPr id="381" name="TextBox 2"/>
          <p:cNvSpPr/>
          <p:nvPr/>
        </p:nvSpPr>
        <p:spPr>
          <a:xfrm>
            <a:off x="1240920" y="2194200"/>
            <a:ext cx="7619760" cy="2650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ffffff"/>
                </a:solidFill>
                <a:latin typeface="Bahnschrift Light SemiCondensed"/>
              </a:rPr>
              <a:t>C++ Standard Library:</a:t>
            </a:r>
            <a:endParaRPr b="0" lang="en-IN" sz="2400" spc="-1" strike="noStrike">
              <a:latin typeface="Arial"/>
            </a:endParaRPr>
          </a:p>
          <a:p>
            <a:pPr>
              <a:lnSpc>
                <a:spcPct val="100000"/>
              </a:lnSpc>
            </a:pPr>
            <a:r>
              <a:rPr b="0" lang="en-US" sz="2400" spc="-1" strike="noStrike">
                <a:solidFill>
                  <a:srgbClr val="ffffff"/>
                </a:solidFill>
                <a:latin typeface="Bahnschrift Light SemiCondensed"/>
              </a:rPr>
              <a:t>- A collection of pre-built classes and functions that simplify common programming tasks.</a:t>
            </a:r>
            <a:endParaRPr b="0" lang="en-IN" sz="2400" spc="-1" strike="noStrike">
              <a:latin typeface="Arial"/>
            </a:endParaRPr>
          </a:p>
          <a:p>
            <a:pPr>
              <a:lnSpc>
                <a:spcPct val="100000"/>
              </a:lnSpc>
            </a:pPr>
            <a:r>
              <a:rPr b="0" lang="en-US" sz="2400" spc="-1" strike="noStrike">
                <a:solidFill>
                  <a:srgbClr val="ffffff"/>
                </a:solidFill>
                <a:latin typeface="Bahnschrift Light SemiCondensed"/>
              </a:rPr>
              <a:t>- Key Components: iostream, vector, string, algorithm</a:t>
            </a:r>
            <a:endParaRPr b="0" lang="en-IN" sz="2400" spc="-1" strike="noStrike">
              <a:latin typeface="Arial"/>
            </a:endParaRPr>
          </a:p>
          <a:p>
            <a:pPr>
              <a:lnSpc>
                <a:spcPct val="100000"/>
              </a:lnSpc>
            </a:pPr>
            <a:endParaRPr b="0" lang="en-IN" sz="2400" spc="-1" strike="noStrike">
              <a:latin typeface="Arial"/>
            </a:endParaRPr>
          </a:p>
          <a:p>
            <a:pPr>
              <a:lnSpc>
                <a:spcPct val="100000"/>
              </a:lnSpc>
            </a:pPr>
            <a:r>
              <a:rPr b="0" lang="en-US" sz="2400" spc="-1" strike="noStrike">
                <a:solidFill>
                  <a:srgbClr val="ffffff"/>
                </a:solidFill>
                <a:latin typeface="Bahnschrift Light SemiCondensed"/>
              </a:rPr>
              <a:t>Explanation of the C++ Standard Library can be provided verbally during the presentation.</a:t>
            </a:r>
            <a:endParaRPr b="0" lang="en-IN" sz="2400" spc="-1" strike="noStrike">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Title 1"/>
          <p:cNvSpPr txBox="1"/>
          <p:nvPr/>
        </p:nvSpPr>
        <p:spPr>
          <a:xfrm>
            <a:off x="4113720" y="2957760"/>
            <a:ext cx="3964320" cy="942120"/>
          </a:xfrm>
          <a:prstGeom prst="rect">
            <a:avLst/>
          </a:prstGeom>
          <a:noFill/>
          <a:ln w="0">
            <a:noFill/>
          </a:ln>
        </p:spPr>
        <p:txBody>
          <a:bodyPr>
            <a:noAutofit/>
          </a:bodyPr>
          <a:p>
            <a:pPr algn="ctr">
              <a:lnSpc>
                <a:spcPct val="100000"/>
              </a:lnSpc>
            </a:pPr>
            <a:r>
              <a:rPr b="1" lang="en-US" sz="6000" spc="-1" strike="noStrike">
                <a:solidFill>
                  <a:srgbClr val="ebebeb"/>
                </a:solidFill>
                <a:latin typeface="Century Gothic"/>
              </a:rPr>
              <a:t>Thank you</a:t>
            </a:r>
            <a:endParaRPr b="0" lang="en-US" sz="60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Title 1"/>
          <p:cNvSpPr txBox="1"/>
          <p:nvPr/>
        </p:nvSpPr>
        <p:spPr>
          <a:xfrm>
            <a:off x="1922400" y="198360"/>
            <a:ext cx="8346600" cy="1400040"/>
          </a:xfrm>
          <a:prstGeom prst="rect">
            <a:avLst/>
          </a:prstGeom>
          <a:noFill/>
          <a:ln w="0">
            <a:noFill/>
          </a:ln>
        </p:spPr>
        <p:txBody>
          <a:bodyPr>
            <a:noAutofit/>
          </a:bodyPr>
          <a:p>
            <a:pPr algn="ctr">
              <a:lnSpc>
                <a:spcPct val="100000"/>
              </a:lnSpc>
            </a:pPr>
            <a:r>
              <a:rPr b="1" lang="en-US" sz="4200" spc="-1" strike="noStrike">
                <a:solidFill>
                  <a:srgbClr val="ebebeb"/>
                </a:solidFill>
                <a:latin typeface="Century Gothic"/>
              </a:rPr>
              <a:t>Const keyword in class member functions in C++</a:t>
            </a:r>
            <a:endParaRPr b="0" lang="en-US" sz="4200" spc="-1" strike="noStrike">
              <a:solidFill>
                <a:srgbClr val="ffffff"/>
              </a:solidFill>
              <a:latin typeface="Century Gothic"/>
            </a:endParaRPr>
          </a:p>
        </p:txBody>
      </p:sp>
      <p:graphicFrame>
        <p:nvGraphicFramePr>
          <p:cNvPr id="2" name="Diagram2"/>
          <p:cNvGraphicFramePr/>
          <p:nvPr>
            <p:extLst>
              <p:ext uri="{D42A27DB-BD31-4B8C-83A1-F6EECF244321}">
                <p14:modId xmlns:p14="http://schemas.microsoft.com/office/powerpoint/2010/main" val="3947237095"/>
              </p:ext>
            </p:extLst>
          </p:nvPr>
        </p:nvGraphicFramePr>
        <p:xfrm>
          <a:off x="452520" y="1951200"/>
          <a:ext cx="5383800" cy="357228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135" name="Picture 4" descr=""/>
          <p:cNvPicPr/>
          <p:nvPr/>
        </p:nvPicPr>
        <p:blipFill>
          <a:blip r:embed="rId6"/>
          <a:stretch/>
        </p:blipFill>
        <p:spPr>
          <a:xfrm>
            <a:off x="5836680" y="1856520"/>
            <a:ext cx="6003360" cy="464940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Title 1"/>
          <p:cNvSpPr txBox="1"/>
          <p:nvPr/>
        </p:nvSpPr>
        <p:spPr>
          <a:xfrm>
            <a:off x="1922400" y="198360"/>
            <a:ext cx="8346600" cy="1400040"/>
          </a:xfrm>
          <a:prstGeom prst="rect">
            <a:avLst/>
          </a:prstGeom>
          <a:noFill/>
          <a:ln w="0">
            <a:noFill/>
          </a:ln>
        </p:spPr>
        <p:txBody>
          <a:bodyPr>
            <a:noAutofit/>
          </a:bodyPr>
          <a:p>
            <a:pPr algn="ctr">
              <a:lnSpc>
                <a:spcPct val="100000"/>
              </a:lnSpc>
            </a:pPr>
            <a:r>
              <a:rPr b="1" lang="en-US" sz="4200" spc="-1" strike="noStrike">
                <a:solidFill>
                  <a:srgbClr val="ebebeb"/>
                </a:solidFill>
                <a:latin typeface="Century Gothic"/>
              </a:rPr>
              <a:t>Const keyword in class function parameters in C++</a:t>
            </a:r>
            <a:endParaRPr b="0" lang="en-US" sz="4200" spc="-1" strike="noStrike">
              <a:solidFill>
                <a:srgbClr val="ffffff"/>
              </a:solidFill>
              <a:latin typeface="Century Gothic"/>
            </a:endParaRPr>
          </a:p>
        </p:txBody>
      </p:sp>
      <p:graphicFrame>
        <p:nvGraphicFramePr>
          <p:cNvPr id="3" name="Diagram3"/>
          <p:cNvGraphicFramePr/>
          <p:nvPr>
            <p:extLst>
              <p:ext uri="{D42A27DB-BD31-4B8C-83A1-F6EECF244321}">
                <p14:modId xmlns:p14="http://schemas.microsoft.com/office/powerpoint/2010/main" val="709711498"/>
              </p:ext>
            </p:extLst>
          </p:nvPr>
        </p:nvGraphicFramePr>
        <p:xfrm>
          <a:off x="999360" y="1875960"/>
          <a:ext cx="4731840" cy="406224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137" name="Picture 6" descr=""/>
          <p:cNvPicPr/>
          <p:nvPr/>
        </p:nvPicPr>
        <p:blipFill>
          <a:blip r:embed="rId6"/>
          <a:stretch/>
        </p:blipFill>
        <p:spPr>
          <a:xfrm>
            <a:off x="5842080" y="2697480"/>
            <a:ext cx="6182280" cy="241920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Title 4"/>
          <p:cNvSpPr txBox="1"/>
          <p:nvPr/>
        </p:nvSpPr>
        <p:spPr>
          <a:xfrm>
            <a:off x="91800" y="196200"/>
            <a:ext cx="9404280" cy="1400040"/>
          </a:xfrm>
          <a:prstGeom prst="rect">
            <a:avLst/>
          </a:prstGeom>
          <a:noFill/>
          <a:ln w="0">
            <a:noFill/>
          </a:ln>
        </p:spPr>
        <p:txBody>
          <a:bodyPr>
            <a:noAutofit/>
          </a:bodyPr>
          <a:p>
            <a:pPr>
              <a:lnSpc>
                <a:spcPct val="100000"/>
              </a:lnSpc>
            </a:pPr>
            <a:r>
              <a:rPr b="0" lang="en-US" sz="4200" spc="-1" strike="noStrike">
                <a:solidFill>
                  <a:srgbClr val="ebebeb"/>
                </a:solidFill>
                <a:latin typeface="Bahnschrift SemiCondensed"/>
              </a:rPr>
              <a:t>Scope resolution operator( :: )</a:t>
            </a:r>
            <a:endParaRPr b="0" lang="en-US" sz="4200" spc="-1" strike="noStrike">
              <a:solidFill>
                <a:srgbClr val="ffffff"/>
              </a:solidFill>
              <a:latin typeface="Century Gothic"/>
            </a:endParaRPr>
          </a:p>
        </p:txBody>
      </p:sp>
      <p:sp>
        <p:nvSpPr>
          <p:cNvPr id="139" name="TextBox 6"/>
          <p:cNvSpPr/>
          <p:nvPr/>
        </p:nvSpPr>
        <p:spPr>
          <a:xfrm>
            <a:off x="667800" y="1363320"/>
            <a:ext cx="4839840" cy="3930840"/>
          </a:xfrm>
          <a:prstGeom prst="rect">
            <a:avLst/>
          </a:prstGeom>
          <a:noFill/>
          <a:ln w="0">
            <a:noFill/>
          </a:ln>
        </p:spPr>
        <p:style>
          <a:lnRef idx="2"/>
          <a:fillRef idx="0"/>
          <a:effectRef idx="0"/>
          <a:fontRef idx="minor"/>
        </p:style>
        <p:txBody>
          <a:bodyPr lIns="90000" rIns="90000" tIns="45000" bIns="45000">
            <a:spAutoFit/>
          </a:bodyPr>
          <a:p>
            <a:pPr algn="just">
              <a:lnSpc>
                <a:spcPct val="100000"/>
              </a:lnSpc>
            </a:pPr>
            <a:r>
              <a:rPr b="0" lang="en-US" sz="1800" spc="-1" strike="noStrike">
                <a:solidFill>
                  <a:srgbClr val="ffffff"/>
                </a:solidFill>
                <a:latin typeface="72 Light"/>
              </a:rPr>
              <a:t>The scope resolution operator is used to reference the global variable or member function that is out of scope.</a:t>
            </a:r>
            <a:endParaRPr b="0" lang="en-IN" sz="1800" spc="-1" strike="noStrike">
              <a:latin typeface="Arial"/>
            </a:endParaRPr>
          </a:p>
          <a:p>
            <a:pPr algn="just">
              <a:lnSpc>
                <a:spcPct val="100000"/>
              </a:lnSpc>
            </a:pPr>
            <a:endParaRPr b="0" lang="en-IN" sz="1800" spc="-1" strike="noStrike">
              <a:latin typeface="Arial"/>
            </a:endParaRPr>
          </a:p>
          <a:p>
            <a:pPr algn="just">
              <a:lnSpc>
                <a:spcPct val="100000"/>
              </a:lnSpc>
            </a:pPr>
            <a:r>
              <a:rPr b="0" lang="en-US" sz="1800" spc="-1" strike="noStrike">
                <a:solidFill>
                  <a:srgbClr val="ffffff"/>
                </a:solidFill>
                <a:latin typeface="72 Light"/>
              </a:rPr>
              <a:t>USES:</a:t>
            </a:r>
            <a:endParaRPr b="0" lang="en-IN" sz="1800" spc="-1" strike="noStrike">
              <a:latin typeface="Arial"/>
            </a:endParaRPr>
          </a:p>
          <a:p>
            <a:pPr algn="just">
              <a:lnSpc>
                <a:spcPct val="100000"/>
              </a:lnSpc>
            </a:pPr>
            <a:r>
              <a:rPr b="0" lang="en-US" sz="1800" spc="-1" strike="noStrike">
                <a:solidFill>
                  <a:srgbClr val="ffffff"/>
                </a:solidFill>
                <a:latin typeface="72 Light"/>
              </a:rPr>
              <a:t> </a:t>
            </a:r>
            <a:endParaRPr b="0" lang="en-IN" sz="1800" spc="-1" strike="noStrike">
              <a:latin typeface="Arial"/>
            </a:endParaRPr>
          </a:p>
          <a:p>
            <a:pPr marL="343080" indent="-342720" algn="just">
              <a:lnSpc>
                <a:spcPct val="100000"/>
              </a:lnSpc>
              <a:buClr>
                <a:srgbClr val="ffffff"/>
              </a:buClr>
              <a:buFont typeface="StarSymbol"/>
              <a:buAutoNum type="arabicPeriod"/>
            </a:pPr>
            <a:r>
              <a:rPr b="0" lang="en-US" sz="1800" spc="-1" strike="noStrike">
                <a:solidFill>
                  <a:srgbClr val="ffffff"/>
                </a:solidFill>
                <a:latin typeface="72 Light"/>
              </a:rPr>
              <a:t>It is used to access the hidden variables or member functions of a program</a:t>
            </a:r>
            <a:endParaRPr b="0" lang="en-IN" sz="1800" spc="-1" strike="noStrike">
              <a:latin typeface="Arial"/>
            </a:endParaRPr>
          </a:p>
          <a:p>
            <a:pPr algn="just">
              <a:lnSpc>
                <a:spcPct val="100000"/>
              </a:lnSpc>
            </a:pPr>
            <a:endParaRPr b="0" lang="en-IN" sz="1800" spc="-1" strike="noStrike">
              <a:latin typeface="Arial"/>
            </a:endParaRPr>
          </a:p>
          <a:p>
            <a:pPr algn="just">
              <a:lnSpc>
                <a:spcPct val="100000"/>
              </a:lnSpc>
            </a:pPr>
            <a:endParaRPr b="0" lang="en-IN" sz="1800" spc="-1" strike="noStrike">
              <a:latin typeface="Arial"/>
            </a:endParaRPr>
          </a:p>
          <a:p>
            <a:pPr algn="just">
              <a:lnSpc>
                <a:spcPct val="100000"/>
              </a:lnSpc>
            </a:pPr>
            <a:endParaRPr b="0" lang="en-IN" sz="1800" spc="-1" strike="noStrike">
              <a:latin typeface="Arial"/>
            </a:endParaRPr>
          </a:p>
          <a:p>
            <a:pPr marL="343080" indent="-342720" algn="just">
              <a:lnSpc>
                <a:spcPct val="100000"/>
              </a:lnSpc>
              <a:buClr>
                <a:srgbClr val="ffffff"/>
              </a:buClr>
              <a:buFont typeface="StarSymbol"/>
              <a:buAutoNum type="arabicPeriod"/>
            </a:pPr>
            <a:r>
              <a:rPr b="0" lang="en-US" sz="1800" spc="-1" strike="noStrike">
                <a:solidFill>
                  <a:srgbClr val="ffffff"/>
                </a:solidFill>
                <a:latin typeface="72 Light"/>
              </a:rPr>
              <a:t>It defines the member function outside of the class using the scope resolution.</a:t>
            </a:r>
            <a:endParaRPr b="0" lang="en-IN" sz="1800" spc="-1" strike="noStrike">
              <a:latin typeface="Arial"/>
            </a:endParaRPr>
          </a:p>
          <a:p>
            <a:pPr algn="just">
              <a:lnSpc>
                <a:spcPct val="100000"/>
              </a:lnSpc>
            </a:pPr>
            <a:endParaRPr b="0" lang="en-IN" sz="1800" spc="-1" strike="noStrike">
              <a:latin typeface="Arial"/>
            </a:endParaRPr>
          </a:p>
        </p:txBody>
      </p:sp>
      <p:pic>
        <p:nvPicPr>
          <p:cNvPr id="140" name="Picture 8" descr=""/>
          <p:cNvPicPr/>
          <p:nvPr/>
        </p:nvPicPr>
        <p:blipFill>
          <a:blip r:embed="rId1"/>
          <a:stretch/>
        </p:blipFill>
        <p:spPr>
          <a:xfrm>
            <a:off x="6683760" y="385560"/>
            <a:ext cx="5018400" cy="2679480"/>
          </a:xfrm>
          <a:prstGeom prst="rect">
            <a:avLst/>
          </a:prstGeom>
          <a:ln w="0">
            <a:noFill/>
          </a:ln>
        </p:spPr>
      </p:pic>
      <p:pic>
        <p:nvPicPr>
          <p:cNvPr id="141" name="Picture 10" descr=""/>
          <p:cNvPicPr/>
          <p:nvPr/>
        </p:nvPicPr>
        <p:blipFill>
          <a:blip r:embed="rId2"/>
          <a:stretch/>
        </p:blipFill>
        <p:spPr>
          <a:xfrm>
            <a:off x="6683760" y="3237840"/>
            <a:ext cx="5018400" cy="322920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TextBox 2"/>
          <p:cNvSpPr/>
          <p:nvPr/>
        </p:nvSpPr>
        <p:spPr>
          <a:xfrm>
            <a:off x="621000" y="2126880"/>
            <a:ext cx="4839840" cy="2559240"/>
          </a:xfrm>
          <a:prstGeom prst="rect">
            <a:avLst/>
          </a:prstGeom>
          <a:noFill/>
          <a:ln w="0">
            <a:noFill/>
          </a:ln>
        </p:spPr>
        <p:style>
          <a:lnRef idx="0"/>
          <a:fillRef idx="0"/>
          <a:effectRef idx="0"/>
          <a:fontRef idx="minor"/>
        </p:style>
        <p:txBody>
          <a:bodyPr lIns="90000" rIns="90000" tIns="45000" bIns="45000">
            <a:spAutoFit/>
          </a:bodyPr>
          <a:p>
            <a:pPr marL="343080" indent="-342720" algn="just">
              <a:lnSpc>
                <a:spcPct val="100000"/>
              </a:lnSpc>
              <a:buClr>
                <a:srgbClr val="ffffff"/>
              </a:buClr>
              <a:buFont typeface="StarSymbol"/>
              <a:buAutoNum type="arabicPeriod" startAt="3"/>
            </a:pPr>
            <a:r>
              <a:rPr b="0" lang="en-US" sz="1800" spc="-1" strike="noStrike">
                <a:solidFill>
                  <a:srgbClr val="ffffff"/>
                </a:solidFill>
                <a:latin typeface="72 Light"/>
              </a:rPr>
              <a:t>It is used to access the static variable and static function of a class. </a:t>
            </a:r>
            <a:endParaRPr b="0" lang="en-IN" sz="1800" spc="-1" strike="noStrike">
              <a:latin typeface="Arial"/>
            </a:endParaRPr>
          </a:p>
          <a:p>
            <a:pPr algn="just">
              <a:lnSpc>
                <a:spcPct val="100000"/>
              </a:lnSpc>
            </a:pPr>
            <a:endParaRPr b="0" lang="en-IN" sz="1800" spc="-1" strike="noStrike">
              <a:latin typeface="Arial"/>
            </a:endParaRPr>
          </a:p>
          <a:p>
            <a:pPr algn="just">
              <a:lnSpc>
                <a:spcPct val="100000"/>
              </a:lnSpc>
            </a:pPr>
            <a:endParaRPr b="0" lang="en-IN" sz="1800" spc="-1" strike="noStrike">
              <a:latin typeface="Arial"/>
            </a:endParaRPr>
          </a:p>
          <a:p>
            <a:pPr algn="just">
              <a:lnSpc>
                <a:spcPct val="100000"/>
              </a:lnSpc>
            </a:pPr>
            <a:endParaRPr b="0" lang="en-IN" sz="1800" spc="-1" strike="noStrike">
              <a:latin typeface="Arial"/>
            </a:endParaRPr>
          </a:p>
          <a:p>
            <a:pPr algn="just">
              <a:lnSpc>
                <a:spcPct val="100000"/>
              </a:lnSpc>
            </a:pPr>
            <a:r>
              <a:rPr b="0" lang="en-US" sz="1800" spc="-1" strike="noStrike">
                <a:solidFill>
                  <a:srgbClr val="ffffff"/>
                </a:solidFill>
                <a:latin typeface="72 Light"/>
              </a:rPr>
              <a:t>4. The scope resolution operator is used in case of multiple inheritance to resolve the scope.</a:t>
            </a:r>
            <a:endParaRPr b="0" lang="en-IN" sz="1800" spc="-1" strike="noStrike">
              <a:latin typeface="Arial"/>
            </a:endParaRPr>
          </a:p>
          <a:p>
            <a:pPr algn="just">
              <a:lnSpc>
                <a:spcPct val="100000"/>
              </a:lnSpc>
            </a:pPr>
            <a:endParaRPr b="0" lang="en-IN" sz="1800" spc="-1" strike="noStrike">
              <a:latin typeface="Arial"/>
            </a:endParaRPr>
          </a:p>
        </p:txBody>
      </p:sp>
      <p:pic>
        <p:nvPicPr>
          <p:cNvPr id="143" name="Picture 4" descr=""/>
          <p:cNvPicPr/>
          <p:nvPr/>
        </p:nvPicPr>
        <p:blipFill>
          <a:blip r:embed="rId1"/>
          <a:stretch/>
        </p:blipFill>
        <p:spPr>
          <a:xfrm>
            <a:off x="6966360" y="164160"/>
            <a:ext cx="4449240" cy="3773520"/>
          </a:xfrm>
          <a:prstGeom prst="rect">
            <a:avLst/>
          </a:prstGeom>
          <a:ln w="0">
            <a:noFill/>
          </a:ln>
        </p:spPr>
      </p:pic>
      <p:pic>
        <p:nvPicPr>
          <p:cNvPr id="144" name="Picture 6" descr=""/>
          <p:cNvPicPr/>
          <p:nvPr/>
        </p:nvPicPr>
        <p:blipFill>
          <a:blip r:embed="rId2"/>
          <a:stretch/>
        </p:blipFill>
        <p:spPr>
          <a:xfrm>
            <a:off x="7117200" y="1544040"/>
            <a:ext cx="4147560" cy="5122800"/>
          </a:xfrm>
          <a:prstGeom prst="rect">
            <a:avLst/>
          </a:prstGeom>
          <a:ln w="0">
            <a:noFill/>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0">
                                  <p:stCondLst>
                                    <p:cond delay="0"/>
                                  </p:stCondLst>
                                  <p:childTnLst>
                                    <p:set>
                                      <p:cBhvr>
                                        <p:cTn id="6" dur="1" fill="hold">
                                          <p:stCondLst>
                                            <p:cond delay="0"/>
                                          </p:stCondLst>
                                        </p:cTn>
                                        <p:tgtEl>
                                          <p:spTgt spid="144"/>
                                        </p:tgtEl>
                                        <p:attrNameLst>
                                          <p:attrName>style.visibility</p:attrName>
                                        </p:attrNameLst>
                                      </p:cBhvr>
                                      <p:to>
                                        <p:strVal val="visible"/>
                                      </p:to>
                                    </p:set>
                                    <p:animEffect filter="fade" transition="in">
                                      <p:cBhvr additive="repl">
                                        <p:cTn id="7" dur="500"/>
                                        <p:tgtEl>
                                          <p:spTgt spid="1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item1.xml><?xml version="1.0" encoding="utf-8"?>
<TemplafySlideFormConfiguration><![CDATA[{"formFields":[],"formDataEntries":[]}]]></TemplafySlideFormConfiguration>
</file>

<file path=customXml/item2.xml><?xml version="1.0" encoding="utf-8"?>
<TemplafySlideTemplateConfiguration><![CDATA[{"slideVersion":1,"isValidatorEnabled":false,"isLocked":false,"elementsMetadata":[],"slideId":"637698128343633543","enableDocumentContentUpdater":false,"version":"2.0"}]]></TemplafySlideTemplateConfiguration>
</file>

<file path=customXml/itemProps1.xml><?xml version="1.0" encoding="utf-8"?>
<ds:datastoreItem xmlns:ds="http://schemas.openxmlformats.org/officeDocument/2006/customXml" ds:itemID="{5DBD0B41-17B3-4548-965B-078F47F73BF8}">
  <ds:schemaRefs/>
</ds:datastoreItem>
</file>

<file path=customXml/itemProps2.xml><?xml version="1.0" encoding="utf-8"?>
<ds:datastoreItem xmlns:ds="http://schemas.openxmlformats.org/officeDocument/2006/customXml" ds:itemID="{A6DE6974-73AB-4FBD-8F6A-BC3C8AD38132}">
  <ds:schemaRefs/>
</ds:datastoreItem>
</file>

<file path=docProps/app.xml><?xml version="1.0" encoding="utf-8"?>
<Properties xmlns="http://schemas.openxmlformats.org/officeDocument/2006/extended-properties" xmlns:vt="http://schemas.openxmlformats.org/officeDocument/2006/docPropsVTypes">
  <Template>Ion</Template>
  <TotalTime>0</TotalTime>
  <Application>LibreOffice/7.1.0.3$Windows_X86_64 LibreOffice_project/f6099ecf3d29644b5008cc8f48f42f4a40986e4c</Application>
  <AppVersion>15.0000</AppVersion>
  <Words>3172</Words>
  <Paragraphs>315</Paragraphs>
  <Company>Philips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2023-08-02T17:57:29Z</dcterms:created>
  <dc:creator>Dutta, Garg Acharya</dc:creator>
  <dc:description/>
  <dc:language>en-IN</dc:language>
  <cp:lastModifiedBy/>
  <dcterms:modified xsi:type="dcterms:W3CDTF">2024-01-09T01:41:08Z</dcterms:modified>
  <cp:revision>2</cp:revision>
  <dc:subject/>
  <dc:title>Introduction to C++ Programming Language</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55</vt:i4>
  </property>
</Properties>
</file>